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4"/>
    <p:sldMasterId id="2147483770" r:id="rId5"/>
  </p:sldMasterIdLst>
  <p:notesMasterIdLst>
    <p:notesMasterId r:id="rId47"/>
  </p:notesMasterIdLst>
  <p:handoutMasterIdLst>
    <p:handoutMasterId r:id="rId48"/>
  </p:handoutMasterIdLst>
  <p:sldIdLst>
    <p:sldId id="345" r:id="rId6"/>
    <p:sldId id="382" r:id="rId7"/>
    <p:sldId id="356" r:id="rId8"/>
    <p:sldId id="352" r:id="rId9"/>
    <p:sldId id="363" r:id="rId10"/>
    <p:sldId id="353" r:id="rId11"/>
    <p:sldId id="357" r:id="rId12"/>
    <p:sldId id="370" r:id="rId13"/>
    <p:sldId id="378" r:id="rId14"/>
    <p:sldId id="358" r:id="rId15"/>
    <p:sldId id="390" r:id="rId16"/>
    <p:sldId id="391" r:id="rId17"/>
    <p:sldId id="392" r:id="rId18"/>
    <p:sldId id="364" r:id="rId19"/>
    <p:sldId id="393" r:id="rId20"/>
    <p:sldId id="394" r:id="rId21"/>
    <p:sldId id="395" r:id="rId22"/>
    <p:sldId id="384" r:id="rId23"/>
    <p:sldId id="365" r:id="rId24"/>
    <p:sldId id="366" r:id="rId25"/>
    <p:sldId id="372" r:id="rId26"/>
    <p:sldId id="367" r:id="rId27"/>
    <p:sldId id="369" r:id="rId28"/>
    <p:sldId id="368" r:id="rId29"/>
    <p:sldId id="350" r:id="rId30"/>
    <p:sldId id="373" r:id="rId31"/>
    <p:sldId id="389" r:id="rId32"/>
    <p:sldId id="380" r:id="rId33"/>
    <p:sldId id="362" r:id="rId34"/>
    <p:sldId id="359" r:id="rId35"/>
    <p:sldId id="360" r:id="rId36"/>
    <p:sldId id="361" r:id="rId37"/>
    <p:sldId id="374" r:id="rId38"/>
    <p:sldId id="381" r:id="rId39"/>
    <p:sldId id="376" r:id="rId40"/>
    <p:sldId id="377" r:id="rId41"/>
    <p:sldId id="371" r:id="rId42"/>
    <p:sldId id="375" r:id="rId43"/>
    <p:sldId id="383" r:id="rId44"/>
    <p:sldId id="388" r:id="rId45"/>
    <p:sldId id="286" r:id="rId46"/>
  </p:sldIdLst>
  <p:sldSz cx="12192000" cy="6858000"/>
  <p:notesSz cx="6797675" cy="987425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Future of Warehousig" id="{3D8A6B3E-570C-473D-A6E2-CDE282D9C744}">
          <p14:sldIdLst>
            <p14:sldId id="345"/>
            <p14:sldId id="382"/>
            <p14:sldId id="356"/>
            <p14:sldId id="352"/>
            <p14:sldId id="363"/>
            <p14:sldId id="353"/>
            <p14:sldId id="357"/>
            <p14:sldId id="370"/>
            <p14:sldId id="378"/>
            <p14:sldId id="358"/>
            <p14:sldId id="390"/>
            <p14:sldId id="391"/>
            <p14:sldId id="392"/>
            <p14:sldId id="364"/>
            <p14:sldId id="393"/>
            <p14:sldId id="394"/>
            <p14:sldId id="395"/>
            <p14:sldId id="384"/>
            <p14:sldId id="365"/>
            <p14:sldId id="366"/>
            <p14:sldId id="372"/>
            <p14:sldId id="367"/>
            <p14:sldId id="369"/>
            <p14:sldId id="368"/>
            <p14:sldId id="350"/>
            <p14:sldId id="373"/>
            <p14:sldId id="389"/>
            <p14:sldId id="380"/>
            <p14:sldId id="362"/>
            <p14:sldId id="359"/>
            <p14:sldId id="360"/>
            <p14:sldId id="361"/>
            <p14:sldId id="374"/>
            <p14:sldId id="381"/>
            <p14:sldId id="376"/>
            <p14:sldId id="377"/>
            <p14:sldId id="371"/>
            <p14:sldId id="375"/>
            <p14:sldId id="383"/>
            <p14:sldId id="388"/>
            <p14:sldId id="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cha Tomey" initials="ST" lastIdx="1" clrIdx="0">
    <p:extLst>
      <p:ext uri="{19B8F6BF-5375-455C-9EA6-DF929625EA0E}">
        <p15:presenceInfo xmlns:p15="http://schemas.microsoft.com/office/powerpoint/2012/main" userId="6084f9b2487af9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ABEC"/>
    <a:srgbClr val="006FBA"/>
    <a:srgbClr val="002C5C"/>
    <a:srgbClr val="004D8B"/>
    <a:srgbClr val="0057B8"/>
    <a:srgbClr val="FF7575"/>
    <a:srgbClr val="002855"/>
    <a:srgbClr val="A1B4D1"/>
    <a:srgbClr val="005B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6" autoAdjust="0"/>
    <p:restoredTop sz="75845" autoAdjust="0"/>
  </p:normalViewPr>
  <p:slideViewPr>
    <p:cSldViewPr>
      <p:cViewPr varScale="1">
        <p:scale>
          <a:sx n="102" d="100"/>
          <a:sy n="102" d="100"/>
        </p:scale>
        <p:origin x="1424" y="84"/>
      </p:cViewPr>
      <p:guideLst>
        <p:guide orient="horz" pos="2160"/>
        <p:guide pos="3840"/>
      </p:guideLst>
    </p:cSldViewPr>
  </p:slideViewPr>
  <p:outlineViewPr>
    <p:cViewPr>
      <p:scale>
        <a:sx n="33" d="100"/>
        <a:sy n="33" d="100"/>
      </p:scale>
      <p:origin x="0" y="2178"/>
    </p:cViewPr>
  </p:outlineViewPr>
  <p:notesTextViewPr>
    <p:cViewPr>
      <p:scale>
        <a:sx n="3" d="2"/>
        <a:sy n="3" d="2"/>
      </p:scale>
      <p:origin x="0" y="0"/>
    </p:cViewPr>
  </p:notesTextViewPr>
  <p:notesViewPr>
    <p:cSldViewPr>
      <p:cViewPr varScale="1">
        <p:scale>
          <a:sx n="73" d="100"/>
          <a:sy n="73" d="100"/>
        </p:scale>
        <p:origin x="268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You</c:v>
                </c:pt>
              </c:strCache>
            </c:strRef>
          </c:tx>
          <c:spPr>
            <a:solidFill>
              <a:srgbClr val="92D050"/>
            </a:solidFill>
            <a:ln w="53975">
              <a:solidFill>
                <a:schemeClr val="bg1"/>
              </a:solidFill>
            </a:ln>
            <a:effectLst/>
          </c:spPr>
          <c:invertIfNegative val="0"/>
          <c:cat>
            <c:strRef>
              <c:f>Sheet1!$A$2:$A$5</c:f>
              <c:strCache>
                <c:ptCount val="4"/>
                <c:pt idx="0">
                  <c:v>On Prem</c:v>
                </c:pt>
                <c:pt idx="1">
                  <c:v>IaaS</c:v>
                </c:pt>
                <c:pt idx="2">
                  <c:v>PaaS</c:v>
                </c:pt>
                <c:pt idx="3">
                  <c:v>SaaS</c:v>
                </c:pt>
              </c:strCache>
            </c:strRef>
          </c:cat>
          <c:val>
            <c:numRef>
              <c:f>Sheet1!$B$2:$B$5</c:f>
              <c:numCache>
                <c:formatCode>General</c:formatCode>
                <c:ptCount val="4"/>
                <c:pt idx="0">
                  <c:v>4</c:v>
                </c:pt>
                <c:pt idx="1">
                  <c:v>2</c:v>
                </c:pt>
                <c:pt idx="2">
                  <c:v>1</c:v>
                </c:pt>
                <c:pt idx="3">
                  <c:v>0</c:v>
                </c:pt>
              </c:numCache>
            </c:numRef>
          </c:val>
        </c:ser>
        <c:ser>
          <c:idx val="1"/>
          <c:order val="1"/>
          <c:tx>
            <c:strRef>
              <c:f>Sheet1!$C$1</c:f>
              <c:strCache>
                <c:ptCount val="1"/>
                <c:pt idx="0">
                  <c:v>Microsoft</c:v>
                </c:pt>
              </c:strCache>
            </c:strRef>
          </c:tx>
          <c:spPr>
            <a:solidFill>
              <a:schemeClr val="accent6"/>
            </a:solidFill>
            <a:ln w="53975">
              <a:solidFill>
                <a:schemeClr val="bg1"/>
              </a:solidFill>
            </a:ln>
            <a:effectLst/>
          </c:spPr>
          <c:invertIfNegative val="0"/>
          <c:cat>
            <c:strRef>
              <c:f>Sheet1!$A$2:$A$5</c:f>
              <c:strCache>
                <c:ptCount val="4"/>
                <c:pt idx="0">
                  <c:v>On Prem</c:v>
                </c:pt>
                <c:pt idx="1">
                  <c:v>IaaS</c:v>
                </c:pt>
                <c:pt idx="2">
                  <c:v>PaaS</c:v>
                </c:pt>
                <c:pt idx="3">
                  <c:v>SaaS</c:v>
                </c:pt>
              </c:strCache>
            </c:strRef>
          </c:cat>
          <c:val>
            <c:numRef>
              <c:f>Sheet1!$C$2:$C$5</c:f>
              <c:numCache>
                <c:formatCode>General</c:formatCode>
                <c:ptCount val="4"/>
                <c:pt idx="0">
                  <c:v>0</c:v>
                </c:pt>
                <c:pt idx="1">
                  <c:v>2</c:v>
                </c:pt>
                <c:pt idx="2">
                  <c:v>3</c:v>
                </c:pt>
                <c:pt idx="3">
                  <c:v>4</c:v>
                </c:pt>
              </c:numCache>
            </c:numRef>
          </c:val>
        </c:ser>
        <c:dLbls>
          <c:showLegendKey val="0"/>
          <c:showVal val="0"/>
          <c:showCatName val="0"/>
          <c:showSerName val="0"/>
          <c:showPercent val="0"/>
          <c:showBubbleSize val="0"/>
        </c:dLbls>
        <c:gapWidth val="150"/>
        <c:overlap val="100"/>
        <c:axId val="582917824"/>
        <c:axId val="582915864"/>
      </c:barChart>
      <c:catAx>
        <c:axId val="582917824"/>
        <c:scaling>
          <c:orientation val="minMax"/>
        </c:scaling>
        <c:delete val="0"/>
        <c:axPos val="b"/>
        <c:numFmt formatCode="General" sourceLinked="1"/>
        <c:majorTickMark val="none"/>
        <c:minorTickMark val="none"/>
        <c:tickLblPos val="nextTo"/>
        <c:spPr>
          <a:noFill/>
          <a:ln w="53975" cap="flat" cmpd="sng" algn="ctr">
            <a:solidFill>
              <a:schemeClr val="bg1"/>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crossAx val="582915864"/>
        <c:crosses val="autoZero"/>
        <c:auto val="1"/>
        <c:lblAlgn val="ctr"/>
        <c:lblOffset val="100"/>
        <c:noMultiLvlLbl val="0"/>
      </c:catAx>
      <c:valAx>
        <c:axId val="58291586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582917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cap="all" spc="15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Query Time</c:v>
                </c:pt>
              </c:strCache>
            </c:strRef>
          </c:tx>
          <c:spPr>
            <a:solidFill>
              <a:schemeClr val="accent5"/>
            </a:solidFill>
            <a:ln>
              <a:noFill/>
            </a:ln>
            <a:effectLst>
              <a:innerShdw blurRad="114300">
                <a:schemeClr val="accent1"/>
              </a:innerShdw>
            </a:effectLst>
          </c:spPr>
          <c:invertIfNegative val="0"/>
          <c:cat>
            <c:strRef>
              <c:f>Sheet1!$A$2</c:f>
              <c:strCache>
                <c:ptCount val="1"/>
                <c:pt idx="0">
                  <c:v>Node 33</c:v>
                </c:pt>
              </c:strCache>
            </c:strRef>
          </c:cat>
          <c:val>
            <c:numRef>
              <c:f>Sheet1!$B$2</c:f>
              <c:numCache>
                <c:formatCode>General</c:formatCode>
                <c:ptCount val="1"/>
                <c:pt idx="0">
                  <c:v>14.3</c:v>
                </c:pt>
              </c:numCache>
            </c:numRef>
          </c:val>
        </c:ser>
        <c:dLbls>
          <c:showLegendKey val="0"/>
          <c:showVal val="0"/>
          <c:showCatName val="0"/>
          <c:showSerName val="0"/>
          <c:showPercent val="0"/>
          <c:showBubbleSize val="0"/>
        </c:dLbls>
        <c:gapWidth val="227"/>
        <c:overlap val="-48"/>
        <c:axId val="466530368"/>
        <c:axId val="466533112"/>
      </c:barChart>
      <c:catAx>
        <c:axId val="466530368"/>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66533112"/>
        <c:crosses val="autoZero"/>
        <c:auto val="1"/>
        <c:lblAlgn val="ctr"/>
        <c:lblOffset val="100"/>
        <c:noMultiLvlLbl val="0"/>
      </c:catAx>
      <c:valAx>
        <c:axId val="466533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665303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Query Time</c:v>
                </c:pt>
              </c:strCache>
            </c:strRef>
          </c:tx>
          <c:spPr>
            <a:solidFill>
              <a:schemeClr val="accent5"/>
            </a:solidFill>
            <a:ln>
              <a:noFill/>
            </a:ln>
            <a:effectLst/>
          </c:spPr>
          <c:invertIfNegative val="0"/>
          <c:cat>
            <c:strRef>
              <c:f>Sheet1!$A$2:$A$61</c:f>
              <c:strCache>
                <c:ptCount val="60"/>
                <c:pt idx="0">
                  <c:v>Node 1</c:v>
                </c:pt>
                <c:pt idx="1">
                  <c:v>Node 2</c:v>
                </c:pt>
                <c:pt idx="2">
                  <c:v>Node 3</c:v>
                </c:pt>
                <c:pt idx="3">
                  <c:v>Node 4</c:v>
                </c:pt>
                <c:pt idx="4">
                  <c:v>Node 5</c:v>
                </c:pt>
                <c:pt idx="5">
                  <c:v>Node 6</c:v>
                </c:pt>
                <c:pt idx="6">
                  <c:v>Node 7</c:v>
                </c:pt>
                <c:pt idx="7">
                  <c:v>Node 8</c:v>
                </c:pt>
                <c:pt idx="8">
                  <c:v>Node 9</c:v>
                </c:pt>
                <c:pt idx="9">
                  <c:v>Node 10</c:v>
                </c:pt>
                <c:pt idx="10">
                  <c:v>Node 11</c:v>
                </c:pt>
                <c:pt idx="11">
                  <c:v>Node 12</c:v>
                </c:pt>
                <c:pt idx="12">
                  <c:v>Node 13</c:v>
                </c:pt>
                <c:pt idx="13">
                  <c:v>Node 14</c:v>
                </c:pt>
                <c:pt idx="14">
                  <c:v>Node 15</c:v>
                </c:pt>
                <c:pt idx="15">
                  <c:v>Node 16</c:v>
                </c:pt>
                <c:pt idx="16">
                  <c:v>Node 17</c:v>
                </c:pt>
                <c:pt idx="17">
                  <c:v>Node 18</c:v>
                </c:pt>
                <c:pt idx="18">
                  <c:v>Node 19</c:v>
                </c:pt>
                <c:pt idx="19">
                  <c:v>Node 20</c:v>
                </c:pt>
                <c:pt idx="20">
                  <c:v>Node 21</c:v>
                </c:pt>
                <c:pt idx="21">
                  <c:v>Node 22</c:v>
                </c:pt>
                <c:pt idx="22">
                  <c:v>Node 23</c:v>
                </c:pt>
                <c:pt idx="23">
                  <c:v>Node 24</c:v>
                </c:pt>
                <c:pt idx="24">
                  <c:v>Node 25</c:v>
                </c:pt>
                <c:pt idx="25">
                  <c:v>Node 26</c:v>
                </c:pt>
                <c:pt idx="26">
                  <c:v>Node 27</c:v>
                </c:pt>
                <c:pt idx="27">
                  <c:v>Node 28</c:v>
                </c:pt>
                <c:pt idx="28">
                  <c:v>Node 29</c:v>
                </c:pt>
                <c:pt idx="29">
                  <c:v>Node 30</c:v>
                </c:pt>
                <c:pt idx="30">
                  <c:v>Node 31</c:v>
                </c:pt>
                <c:pt idx="31">
                  <c:v>Node 32</c:v>
                </c:pt>
                <c:pt idx="32">
                  <c:v>Node 33</c:v>
                </c:pt>
                <c:pt idx="33">
                  <c:v>Node 34</c:v>
                </c:pt>
                <c:pt idx="34">
                  <c:v>Node 35</c:v>
                </c:pt>
                <c:pt idx="35">
                  <c:v>Node 36</c:v>
                </c:pt>
                <c:pt idx="36">
                  <c:v>Node 37</c:v>
                </c:pt>
                <c:pt idx="37">
                  <c:v>Node 38</c:v>
                </c:pt>
                <c:pt idx="38">
                  <c:v>Node 39</c:v>
                </c:pt>
                <c:pt idx="39">
                  <c:v>Node 40</c:v>
                </c:pt>
                <c:pt idx="40">
                  <c:v>Node 41</c:v>
                </c:pt>
                <c:pt idx="41">
                  <c:v>Node 42</c:v>
                </c:pt>
                <c:pt idx="42">
                  <c:v>Node 43</c:v>
                </c:pt>
                <c:pt idx="43">
                  <c:v>Node 44</c:v>
                </c:pt>
                <c:pt idx="44">
                  <c:v>Node 45</c:v>
                </c:pt>
                <c:pt idx="45">
                  <c:v>Node 46</c:v>
                </c:pt>
                <c:pt idx="46">
                  <c:v>Node 47</c:v>
                </c:pt>
                <c:pt idx="47">
                  <c:v>Node 48</c:v>
                </c:pt>
                <c:pt idx="48">
                  <c:v>Node 49</c:v>
                </c:pt>
                <c:pt idx="49">
                  <c:v>Node 50</c:v>
                </c:pt>
                <c:pt idx="50">
                  <c:v>Node 51</c:v>
                </c:pt>
                <c:pt idx="51">
                  <c:v>Node 52</c:v>
                </c:pt>
                <c:pt idx="52">
                  <c:v>Node 53</c:v>
                </c:pt>
                <c:pt idx="53">
                  <c:v>Node 54</c:v>
                </c:pt>
                <c:pt idx="54">
                  <c:v>Node 55</c:v>
                </c:pt>
                <c:pt idx="55">
                  <c:v>Node 56</c:v>
                </c:pt>
                <c:pt idx="56">
                  <c:v>Node 57</c:v>
                </c:pt>
                <c:pt idx="57">
                  <c:v>Node 58</c:v>
                </c:pt>
                <c:pt idx="58">
                  <c:v>Node 59</c:v>
                </c:pt>
                <c:pt idx="59">
                  <c:v>Node 60</c:v>
                </c:pt>
              </c:strCache>
            </c:strRef>
          </c:cat>
          <c:val>
            <c:numRef>
              <c:f>Sheet1!$B$2:$B$61</c:f>
              <c:numCache>
                <c:formatCode>General</c:formatCode>
                <c:ptCount val="60"/>
                <c:pt idx="0">
                  <c:v>0.3115</c:v>
                </c:pt>
                <c:pt idx="1">
                  <c:v>0.53500000000000003</c:v>
                </c:pt>
                <c:pt idx="2">
                  <c:v>0.62400000000000011</c:v>
                </c:pt>
                <c:pt idx="3">
                  <c:v>0.74250000000000005</c:v>
                </c:pt>
                <c:pt idx="4">
                  <c:v>0.94400000000000006</c:v>
                </c:pt>
                <c:pt idx="5">
                  <c:v>0.59250000000000003</c:v>
                </c:pt>
                <c:pt idx="6">
                  <c:v>0.66749999999999998</c:v>
                </c:pt>
                <c:pt idx="7">
                  <c:v>0.92249999999999999</c:v>
                </c:pt>
                <c:pt idx="8">
                  <c:v>0.87</c:v>
                </c:pt>
                <c:pt idx="9">
                  <c:v>0.65249999999999997</c:v>
                </c:pt>
                <c:pt idx="10">
                  <c:v>0.83250000000000002</c:v>
                </c:pt>
                <c:pt idx="11">
                  <c:v>0.71250000000000002</c:v>
                </c:pt>
                <c:pt idx="12">
                  <c:v>0.75</c:v>
                </c:pt>
                <c:pt idx="13">
                  <c:v>0.91500000000000004</c:v>
                </c:pt>
                <c:pt idx="14">
                  <c:v>0.66</c:v>
                </c:pt>
                <c:pt idx="15">
                  <c:v>0.84750000000000003</c:v>
                </c:pt>
                <c:pt idx="16">
                  <c:v>0.73499999999999999</c:v>
                </c:pt>
                <c:pt idx="17">
                  <c:v>0.58499999999999996</c:v>
                </c:pt>
                <c:pt idx="18">
                  <c:v>0.74250000000000005</c:v>
                </c:pt>
                <c:pt idx="19">
                  <c:v>0.65249999999999997</c:v>
                </c:pt>
                <c:pt idx="20">
                  <c:v>0.79500000000000004</c:v>
                </c:pt>
                <c:pt idx="21">
                  <c:v>0.58499999999999996</c:v>
                </c:pt>
                <c:pt idx="22">
                  <c:v>0.79500000000000004</c:v>
                </c:pt>
                <c:pt idx="23">
                  <c:v>0.75749999999999995</c:v>
                </c:pt>
                <c:pt idx="24">
                  <c:v>0.84750000000000003</c:v>
                </c:pt>
                <c:pt idx="25">
                  <c:v>0.9375</c:v>
                </c:pt>
                <c:pt idx="26">
                  <c:v>0.61499999999999999</c:v>
                </c:pt>
                <c:pt idx="27">
                  <c:v>0.89249999999999996</c:v>
                </c:pt>
                <c:pt idx="28">
                  <c:v>0.67500000000000004</c:v>
                </c:pt>
                <c:pt idx="29">
                  <c:v>0.62250000000000005</c:v>
                </c:pt>
                <c:pt idx="30">
                  <c:v>0.71250000000000002</c:v>
                </c:pt>
                <c:pt idx="31">
                  <c:v>0.66</c:v>
                </c:pt>
                <c:pt idx="32">
                  <c:v>0.67500000000000004</c:v>
                </c:pt>
                <c:pt idx="33">
                  <c:v>0.93</c:v>
                </c:pt>
                <c:pt idx="34">
                  <c:v>0.61499999999999999</c:v>
                </c:pt>
                <c:pt idx="35">
                  <c:v>0.79500000000000004</c:v>
                </c:pt>
                <c:pt idx="36">
                  <c:v>0.64500000000000002</c:v>
                </c:pt>
                <c:pt idx="37">
                  <c:v>0.83250000000000002</c:v>
                </c:pt>
                <c:pt idx="38">
                  <c:v>0.62250000000000005</c:v>
                </c:pt>
                <c:pt idx="39">
                  <c:v>0.73499999999999999</c:v>
                </c:pt>
                <c:pt idx="40">
                  <c:v>0.9</c:v>
                </c:pt>
                <c:pt idx="41">
                  <c:v>0.74250000000000005</c:v>
                </c:pt>
                <c:pt idx="42">
                  <c:v>0.78</c:v>
                </c:pt>
                <c:pt idx="43">
                  <c:v>0.72750000000000004</c:v>
                </c:pt>
                <c:pt idx="44">
                  <c:v>0.71250000000000002</c:v>
                </c:pt>
                <c:pt idx="45">
                  <c:v>0.66</c:v>
                </c:pt>
                <c:pt idx="46">
                  <c:v>0.75749999999999995</c:v>
                </c:pt>
                <c:pt idx="47">
                  <c:v>0.72750000000000004</c:v>
                </c:pt>
                <c:pt idx="48">
                  <c:v>0.78749999999999998</c:v>
                </c:pt>
                <c:pt idx="49">
                  <c:v>0.69750000000000001</c:v>
                </c:pt>
                <c:pt idx="50">
                  <c:v>0.89249999999999996</c:v>
                </c:pt>
                <c:pt idx="51">
                  <c:v>0.78</c:v>
                </c:pt>
                <c:pt idx="52">
                  <c:v>0.84</c:v>
                </c:pt>
                <c:pt idx="53">
                  <c:v>0.60750000000000004</c:v>
                </c:pt>
                <c:pt idx="54">
                  <c:v>0.87749999999999995</c:v>
                </c:pt>
                <c:pt idx="55">
                  <c:v>0.85499999999999998</c:v>
                </c:pt>
                <c:pt idx="56">
                  <c:v>0.84</c:v>
                </c:pt>
                <c:pt idx="57">
                  <c:v>0.6825</c:v>
                </c:pt>
                <c:pt idx="58">
                  <c:v>0.78</c:v>
                </c:pt>
                <c:pt idx="59">
                  <c:v>0.80249999999999999</c:v>
                </c:pt>
              </c:numCache>
            </c:numRef>
          </c:val>
        </c:ser>
        <c:dLbls>
          <c:showLegendKey val="0"/>
          <c:showVal val="0"/>
          <c:showCatName val="0"/>
          <c:showSerName val="0"/>
          <c:showPercent val="0"/>
          <c:showBubbleSize val="0"/>
        </c:dLbls>
        <c:gapWidth val="182"/>
        <c:axId val="464630456"/>
        <c:axId val="464629280"/>
      </c:barChart>
      <c:catAx>
        <c:axId val="464630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64629280"/>
        <c:crosses val="autoZero"/>
        <c:auto val="1"/>
        <c:lblAlgn val="ctr"/>
        <c:lblOffset val="100"/>
        <c:noMultiLvlLbl val="0"/>
      </c:catAx>
      <c:valAx>
        <c:axId val="464629280"/>
        <c:scaling>
          <c:orientation val="minMax"/>
          <c:max val="4.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464630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30C4D748-F2C7-4C27-9B15-23BFF846CA16}" type="datetimeFigureOut">
              <a:rPr lang="en-GB" smtClean="0"/>
              <a:t>13/05/2016</a:t>
            </a:fld>
            <a:endParaRPr lang="en-GB"/>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1B220B33-9407-4E84-AD70-8C11A374B97F}" type="slidenum">
              <a:rPr lang="en-GB" smtClean="0"/>
              <a:t>‹#›</a:t>
            </a:fld>
            <a:endParaRPr lang="en-GB"/>
          </a:p>
        </p:txBody>
      </p:sp>
    </p:spTree>
    <p:extLst>
      <p:ext uri="{BB962C8B-B14F-4D97-AF65-F5344CB8AC3E}">
        <p14:creationId xmlns:p14="http://schemas.microsoft.com/office/powerpoint/2010/main" val="2431296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1A1A55E-BE38-4424-90F8-C537E38B3A5A}" type="datetimeFigureOut">
              <a:rPr lang="en-GB" smtClean="0"/>
              <a:t>13/05/2016</a:t>
            </a:fld>
            <a:endParaRPr lang="en-GB"/>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FB374D8C-BCFD-43F5-A7FB-AB65415F61D5}" type="slidenum">
              <a:rPr lang="en-GB" smtClean="0"/>
              <a:t>‹#›</a:t>
            </a:fld>
            <a:endParaRPr lang="en-GB"/>
          </a:p>
        </p:txBody>
      </p:sp>
    </p:spTree>
    <p:extLst>
      <p:ext uri="{BB962C8B-B14F-4D97-AF65-F5344CB8AC3E}">
        <p14:creationId xmlns:p14="http://schemas.microsoft.com/office/powerpoint/2010/main" val="180569922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r>
              <a:rPr lang="en-GB" dirty="0" smtClean="0"/>
              <a:t>Hello! Thanks</a:t>
            </a:r>
            <a:r>
              <a:rPr lang="en-GB" baseline="0" dirty="0" smtClean="0"/>
              <a:t> for taking the time to download my slides – hope they’re helpful.</a:t>
            </a:r>
          </a:p>
          <a:p>
            <a:endParaRPr lang="en-GB" baseline="0" dirty="0" smtClean="0"/>
          </a:p>
          <a:p>
            <a:r>
              <a:rPr lang="en-GB" baseline="0" dirty="0" smtClean="0"/>
              <a:t>If you have any questions or comments, my contact details are at the end, feel free to get in touch!</a:t>
            </a:r>
          </a:p>
          <a:p>
            <a:endParaRPr lang="en-GB" baseline="0" dirty="0" smtClean="0"/>
          </a:p>
          <a:p>
            <a:r>
              <a:rPr lang="en-GB" baseline="0" dirty="0" smtClean="0"/>
              <a:t>Cheers,</a:t>
            </a:r>
          </a:p>
          <a:p>
            <a:r>
              <a:rPr lang="en-GB" baseline="0" dirty="0" smtClean="0"/>
              <a:t>Simon</a:t>
            </a:r>
            <a:endParaRPr lang="en-GB" dirty="0" smtClean="0"/>
          </a:p>
          <a:p>
            <a:endParaRPr lang="en-GB"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Immersion</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92C91B0-451A-4B33-8CF6-5F449C330BB5}" type="datetime1">
              <a:rPr lang="en-US" smtClean="0">
                <a:solidFill>
                  <a:prstClr val="black"/>
                </a:solidFill>
              </a:rPr>
              <a:pPr/>
              <a:t>5/13/2016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879974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 What’s Azure </a:t>
            </a:r>
            <a:r>
              <a:rPr lang="en-GB" dirty="0" err="1" smtClean="0"/>
              <a:t>DataWarehouse</a:t>
            </a:r>
            <a:r>
              <a:rPr lang="en-GB" baseline="0" dirty="0" smtClean="0"/>
              <a:t> and why is this man so excited about it?</a:t>
            </a:r>
          </a:p>
          <a:p>
            <a:endParaRPr lang="en-GB" baseline="0" dirty="0" smtClean="0"/>
          </a:p>
          <a:p>
            <a:r>
              <a:rPr lang="en-GB" baseline="0" dirty="0" smtClean="0"/>
              <a:t>Well most people have heard of PDW – Parallel Data Warehouse, which was later rebranded as APS. Azure </a:t>
            </a:r>
            <a:r>
              <a:rPr lang="en-GB" baseline="0" dirty="0" err="1" smtClean="0"/>
              <a:t>DataWarehouse</a:t>
            </a:r>
            <a:r>
              <a:rPr lang="en-GB" baseline="0" dirty="0" smtClean="0"/>
              <a:t> is essentially APS in the cloud. It’s not identical, but it reuses the APS database engine, it performs due to similar principles. It’s very much an MPP appliance (Massively Parallel Processing for the non-geek).</a:t>
            </a:r>
          </a:p>
          <a:p>
            <a:endParaRPr lang="en-GB" baseline="0" dirty="0" smtClean="0"/>
          </a:p>
          <a:p>
            <a:r>
              <a:rPr lang="en-GB" baseline="0" dirty="0" smtClean="0"/>
              <a:t>The main storage engine is using clustered </a:t>
            </a:r>
            <a:r>
              <a:rPr lang="en-GB" baseline="0" dirty="0" err="1" smtClean="0"/>
              <a:t>columnstores</a:t>
            </a:r>
            <a:r>
              <a:rPr lang="en-GB" baseline="0" dirty="0" smtClean="0"/>
              <a:t>, so it compresses data very well and it’s QUICK.</a:t>
            </a:r>
          </a:p>
          <a:p>
            <a:endParaRPr lang="en-GB" baseline="0" dirty="0" smtClean="0"/>
          </a:p>
          <a:p>
            <a:r>
              <a:rPr lang="en-GB" baseline="0" dirty="0" smtClean="0"/>
              <a:t>But why is it quick and how does this work? Well to understand this, you need to be aware of Distribution and Partitioning. In a nutshell, you have a ton of small servers working in unison. You want to maximise the number of servers doing the work – that’s distribution. But you don’t want each server to be doing more work than it needs to, so you can use traditional partitioning to minimise data work.</a:t>
            </a:r>
          </a:p>
          <a:p>
            <a:endParaRPr lang="en-GB" baseline="0" dirty="0" smtClean="0"/>
          </a:p>
          <a:p>
            <a:r>
              <a:rPr lang="en-GB" baseline="0" dirty="0" smtClean="0"/>
              <a:t>So when you run a query, to be fast, you want LOTS of distribution whilst ELIMINATING partitions. But I think we need a better example, let’s take a look at the on-</a:t>
            </a:r>
            <a:r>
              <a:rPr lang="en-GB" baseline="0" dirty="0" err="1" smtClean="0"/>
              <a:t>prem</a:t>
            </a:r>
            <a:r>
              <a:rPr lang="en-GB" baseline="0" dirty="0" smtClean="0"/>
              <a:t> APS approach.</a:t>
            </a:r>
          </a:p>
          <a:p>
            <a:endParaRPr lang="en-GB" baseline="0" dirty="0" smtClean="0"/>
          </a:p>
          <a:p>
            <a:r>
              <a:rPr lang="en-GB" baseline="0" dirty="0" smtClean="0"/>
              <a:t>HOURLY CHARGE</a:t>
            </a:r>
          </a:p>
          <a:p>
            <a:endParaRPr lang="en-GB" baseline="0" dirty="0" smtClean="0"/>
          </a:p>
          <a:p>
            <a:r>
              <a:rPr lang="en-GB" baseline="0" dirty="0" smtClean="0"/>
              <a:t>DISTRIBUTED NODES = HOW DOES APS SCALE?</a:t>
            </a:r>
          </a:p>
        </p:txBody>
      </p:sp>
      <p:sp>
        <p:nvSpPr>
          <p:cNvPr id="4" name="Slide Number Placeholder 3"/>
          <p:cNvSpPr>
            <a:spLocks noGrp="1"/>
          </p:cNvSpPr>
          <p:nvPr>
            <p:ph type="sldNum" sz="quarter" idx="10"/>
          </p:nvPr>
        </p:nvSpPr>
        <p:spPr/>
        <p:txBody>
          <a:bodyPr/>
          <a:lstStyle/>
          <a:p>
            <a:fld id="{E42098B0-69E3-4C61-8EC2-D8A56A0E6DC7}" type="slidenum">
              <a:rPr lang="en-GB" smtClean="0"/>
              <a:t>10</a:t>
            </a:fld>
            <a:endParaRPr lang="en-GB"/>
          </a:p>
        </p:txBody>
      </p:sp>
    </p:spTree>
    <p:extLst>
      <p:ext uri="{BB962C8B-B14F-4D97-AF65-F5344CB8AC3E}">
        <p14:creationId xmlns:p14="http://schemas.microsoft.com/office/powerpoint/2010/main" val="2421015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APS</a:t>
            </a:r>
            <a:r>
              <a:rPr lang="en-GB" baseline="0" dirty="0" smtClean="0"/>
              <a:t> comes in quarter racks – you have a control node in each full rack and the first ¼ rack provides 8 readers, writers and distributions. Essentially, your data is spread across 8 different SQL Servers, each of which has a thread for reading and writing data.</a:t>
            </a:r>
          </a:p>
          <a:p>
            <a:endParaRPr lang="en-GB" baseline="0" dirty="0" smtClean="0"/>
          </a:p>
          <a:p>
            <a:r>
              <a:rPr lang="en-GB" baseline="0" dirty="0" smtClean="0"/>
              <a:t>Want it to go faster? You give you friendly Microsoft a call and a large bag of money and you ramp up to…</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11</a:t>
            </a:fld>
            <a:endParaRPr lang="en-GB"/>
          </a:p>
        </p:txBody>
      </p:sp>
    </p:spTree>
    <p:extLst>
      <p:ext uri="{BB962C8B-B14F-4D97-AF65-F5344CB8AC3E}">
        <p14:creationId xmlns:p14="http://schemas.microsoft.com/office/powerpoint/2010/main" val="1225966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half</a:t>
            </a:r>
            <a:r>
              <a:rPr lang="en-GB" baseline="0" dirty="0" smtClean="0"/>
              <a:t> rack. You’ve literally doubled your processing capacity and if you data is evenly spread across your distributions, you can effectively double performance. 16 readers, 16 writers each interacting with one of 16 data distributions.</a:t>
            </a:r>
          </a:p>
          <a:p>
            <a:endParaRPr lang="en-GB" baseline="0" dirty="0" smtClean="0"/>
          </a:p>
          <a:p>
            <a:r>
              <a:rPr lang="en-GB" baseline="0" dirty="0" smtClean="0"/>
              <a:t>If that’s not fast enough and there’s budget burning a hole in your pocket….</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12</a:t>
            </a:fld>
            <a:endParaRPr lang="en-GB"/>
          </a:p>
        </p:txBody>
      </p:sp>
    </p:spTree>
    <p:extLst>
      <p:ext uri="{BB962C8B-B14F-4D97-AF65-F5344CB8AC3E}">
        <p14:creationId xmlns:p14="http://schemas.microsoft.com/office/powerpoint/2010/main" val="120130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 keep scaling up and getting linear performance improvements.</a:t>
            </a:r>
          </a:p>
          <a:p>
            <a:endParaRPr lang="en-GB" dirty="0" smtClean="0"/>
          </a:p>
          <a:p>
            <a:r>
              <a:rPr lang="en-GB" dirty="0" smtClean="0"/>
              <a:t>However,</a:t>
            </a:r>
            <a:r>
              <a:rPr lang="en-GB" baseline="0" dirty="0" smtClean="0"/>
              <a:t> when we’re adding this new rack, we literally have to take the data that’s spread across 16 nodes and spread it </a:t>
            </a:r>
            <a:r>
              <a:rPr lang="en-GB" baseline="0" dirty="0" err="1" smtClean="0"/>
              <a:t>acorss</a:t>
            </a:r>
            <a:r>
              <a:rPr lang="en-GB" baseline="0" dirty="0" smtClean="0"/>
              <a:t> 32. There’s a lot of data movement, it’s not a quick task. But you’re not scaling on the fly – you can’t have a guy down in the server room plugging racks in and out to cater for demand, it would be massively inefficient and it’s not like you stop paying for those racks when they’re out!</a:t>
            </a:r>
          </a:p>
          <a:p>
            <a:endParaRPr lang="en-GB" baseline="0" dirty="0" smtClean="0"/>
          </a:p>
          <a:p>
            <a:r>
              <a:rPr lang="en-GB" baseline="0" dirty="0" smtClean="0"/>
              <a:t>That’s APS on-prem. But we really want to know about Azure DW – how does that manage to scale? You can literally move a slider and get similar performance improvements within minutes, no matter your data size.</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13</a:t>
            </a:fld>
            <a:endParaRPr lang="en-GB"/>
          </a:p>
        </p:txBody>
      </p:sp>
    </p:spTree>
    <p:extLst>
      <p:ext uri="{BB962C8B-B14F-4D97-AF65-F5344CB8AC3E}">
        <p14:creationId xmlns:p14="http://schemas.microsoft.com/office/powerpoint/2010/main" val="425748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answer</a:t>
            </a:r>
            <a:r>
              <a:rPr lang="en-GB" baseline="0" dirty="0" smtClean="0"/>
              <a:t> is that distribution nodes have been divorced from the readers and writers. Azure DW has a fixed number of distributions – this is currently 60 in the preview of ADW. Your distributions are always allocated to one of the 60 processing nodes.</a:t>
            </a:r>
          </a:p>
          <a:p>
            <a:endParaRPr lang="en-GB" baseline="0" dirty="0" smtClean="0"/>
          </a:p>
          <a:p>
            <a:r>
              <a:rPr lang="en-GB" baseline="0" dirty="0" smtClean="0"/>
              <a:t>So how to we distribute data properly? Well firstly, there’s an approach called Round Robin – each record coming in will be put on the next node in a sequence, forcing an equal distribution of data. This is the default approach and the most straightforward, but it’s not the most performant.</a:t>
            </a:r>
          </a:p>
          <a:p>
            <a:endParaRPr lang="en-GB" baseline="0" dirty="0" smtClean="0"/>
          </a:p>
          <a:p>
            <a:r>
              <a:rPr lang="en-GB" baseline="0" dirty="0" smtClean="0"/>
              <a:t>The alternative is to pick a column to perform a Hash distribution on. However by specifying your own distribution method, there are some common pitfalls.</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14</a:t>
            </a:fld>
            <a:endParaRPr lang="en-GB"/>
          </a:p>
        </p:txBody>
      </p:sp>
    </p:spTree>
    <p:extLst>
      <p:ext uri="{BB962C8B-B14F-4D97-AF65-F5344CB8AC3E}">
        <p14:creationId xmlns:p14="http://schemas.microsoft.com/office/powerpoint/2010/main" val="3721605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what we’re aiming for – 60,000,000</a:t>
            </a:r>
            <a:r>
              <a:rPr lang="en-GB" baseline="0" dirty="0" smtClean="0"/>
              <a:t> records split evenly across our distributions so there are roughly 1,000,000 records on each node. But what if we hadn’t thought too much about what kind of queries would be handled by the data.</a:t>
            </a:r>
          </a:p>
          <a:p>
            <a:endParaRPr lang="en-GB" baseline="0" dirty="0" smtClean="0"/>
          </a:p>
          <a:p>
            <a:r>
              <a:rPr lang="en-GB" baseline="0" dirty="0" smtClean="0"/>
              <a:t>Let’s say we distributed based on client key. We’ve got way more than 60 clients (having less would mean there are nodes with no data on it!) and the data is evenly spread. Sounds good?</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15</a:t>
            </a:fld>
            <a:endParaRPr lang="en-GB"/>
          </a:p>
        </p:txBody>
      </p:sp>
    </p:spTree>
    <p:extLst>
      <p:ext uri="{BB962C8B-B14F-4D97-AF65-F5344CB8AC3E}">
        <p14:creationId xmlns:p14="http://schemas.microsoft.com/office/powerpoint/2010/main" val="3714556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a:t>
            </a:r>
            <a:r>
              <a:rPr lang="en-GB" baseline="0" dirty="0" smtClean="0"/>
              <a:t> a common query to be run against the warehouse uses the </a:t>
            </a:r>
            <a:r>
              <a:rPr lang="en-GB" baseline="0" dirty="0" err="1" smtClean="0"/>
              <a:t>ClientKey</a:t>
            </a:r>
            <a:r>
              <a:rPr lang="en-GB" baseline="0" dirty="0" smtClean="0"/>
              <a:t> in the where clause, </a:t>
            </a:r>
            <a:r>
              <a:rPr lang="en-GB" baseline="0" dirty="0" err="1" smtClean="0"/>
              <a:t>ie</a:t>
            </a:r>
            <a:r>
              <a:rPr lang="en-GB" baseline="0" dirty="0" smtClean="0"/>
              <a:t>: it’s a common search predicate, we’ve essentially allocated all of our work to a single node. That node has all of the records associated with our client and so has to crunch through the numbers for the entire order history.</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16</a:t>
            </a:fld>
            <a:endParaRPr lang="en-GB"/>
          </a:p>
        </p:txBody>
      </p:sp>
    </p:spTree>
    <p:extLst>
      <p:ext uri="{BB962C8B-B14F-4D97-AF65-F5344CB8AC3E}">
        <p14:creationId xmlns:p14="http://schemas.microsoft.com/office/powerpoint/2010/main" val="2393745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had a</a:t>
            </a:r>
            <a:r>
              <a:rPr lang="en-GB" baseline="0" dirty="0" smtClean="0"/>
              <a:t> different distribution hash, then each of our nodes would be able to do a little work. The total time of the query in this scenario would be the slowest node, all of which should be much faster than our single node working alone.</a:t>
            </a:r>
          </a:p>
          <a:p>
            <a:endParaRPr lang="en-GB" baseline="0" dirty="0" smtClean="0"/>
          </a:p>
          <a:p>
            <a:r>
              <a:rPr lang="en-GB" baseline="0" dirty="0" smtClean="0"/>
              <a:t>This is a pretty simple example where we’re only talking about querying a single table. In this example we might as well have used a round robin distribution.</a:t>
            </a:r>
          </a:p>
          <a:p>
            <a:endParaRPr lang="en-GB" baseline="0" dirty="0" smtClean="0"/>
          </a:p>
          <a:p>
            <a:r>
              <a:rPr lang="en-GB" baseline="0" dirty="0" smtClean="0"/>
              <a:t>However, when your query joins multiple tables, it gets interesting. Each individual node still needs to work in isolation, but if some of the records it needs to complete it’s query are on a different node, then we have to temporarily make a copy of the data. This is known as data movement and we generally want to minimise it when running queries. But if we have distributed all tables in the query on the same distribution hash, then each node can run it’s query without referring to other nodes’ data and we get the real performance benefits of MPP.</a:t>
            </a:r>
          </a:p>
          <a:p>
            <a:endParaRPr lang="en-GB" baseline="0" dirty="0" smtClean="0"/>
          </a:p>
          <a:p>
            <a:r>
              <a:rPr lang="en-GB" baseline="0" dirty="0" smtClean="0"/>
              <a:t>Ok. So that’s distribution in a nutshell, there’s a lot more to it, but hopefully that’s enough of a grounding to get you started.</a:t>
            </a:r>
          </a:p>
          <a:p>
            <a:endParaRPr lang="en-GB" baseline="0" dirty="0" smtClean="0"/>
          </a:p>
          <a:p>
            <a:r>
              <a:rPr lang="en-GB" baseline="0" dirty="0" smtClean="0"/>
              <a:t>But it raises a question – if we </a:t>
            </a:r>
            <a:r>
              <a:rPr lang="en-GB" b="1" baseline="0" dirty="0" smtClean="0"/>
              <a:t>always</a:t>
            </a:r>
            <a:r>
              <a:rPr lang="en-GB" baseline="0" dirty="0" smtClean="0"/>
              <a:t> have 60 distributions, how do we scale ADW? Is it always the same?</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17</a:t>
            </a:fld>
            <a:endParaRPr lang="en-GB"/>
          </a:p>
        </p:txBody>
      </p:sp>
    </p:spTree>
    <p:extLst>
      <p:ext uri="{BB962C8B-B14F-4D97-AF65-F5344CB8AC3E}">
        <p14:creationId xmlns:p14="http://schemas.microsoft.com/office/powerpoint/2010/main" val="42917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what they’ve done. Azure </a:t>
            </a:r>
            <a:r>
              <a:rPr lang="en-GB" baseline="0" dirty="0" err="1" smtClean="0"/>
              <a:t>DataWarehouse</a:t>
            </a:r>
            <a:r>
              <a:rPr lang="en-GB" baseline="0" dirty="0" smtClean="0"/>
              <a:t> still has your single Control node looking after everything. We’re also given this idea of DWUs. That’s a “data warehousing unit” – an abstract term Microsoft use to describe CPUs, memory, disk </a:t>
            </a:r>
            <a:r>
              <a:rPr lang="en-GB" baseline="0" dirty="0" err="1" smtClean="0"/>
              <a:t>etc</a:t>
            </a:r>
            <a:r>
              <a:rPr lang="en-GB" baseline="0" dirty="0" smtClean="0"/>
              <a:t> as a convenient metric. You’ll see a similar idea with Azure SQL DB’s DTUs.</a:t>
            </a:r>
          </a:p>
          <a:p>
            <a:endParaRPr lang="en-GB" baseline="0" dirty="0" smtClean="0"/>
          </a:p>
          <a:p>
            <a:r>
              <a:rPr lang="en-GB" baseline="0" dirty="0" smtClean="0"/>
              <a:t>But what’s actually under the hood for 100 DWUs is a single compute node, a quarter rack, just without the distribution nodes. So it’s 8 readers that can access our 60 distributions. We have 60 fixed data writers, as they’re fixed to the distribution nodes themselves.</a:t>
            </a:r>
          </a:p>
          <a:p>
            <a:endParaRPr lang="en-GB" baseline="0" dirty="0" smtClean="0"/>
          </a:p>
          <a:p>
            <a:r>
              <a:rPr lang="en-GB" baseline="0" dirty="0" smtClean="0"/>
              <a:t>When we scale up…</a:t>
            </a:r>
          </a:p>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18</a:t>
            </a:fld>
            <a:endParaRPr lang="en-GB"/>
          </a:p>
        </p:txBody>
      </p:sp>
    </p:spTree>
    <p:extLst>
      <p:ext uri="{BB962C8B-B14F-4D97-AF65-F5344CB8AC3E}">
        <p14:creationId xmlns:p14="http://schemas.microsoft.com/office/powerpoint/2010/main" val="816111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simply add another computer node, giving us another 8 readers.</a:t>
            </a:r>
            <a:r>
              <a:rPr lang="en-GB" baseline="0" dirty="0" smtClean="0"/>
              <a:t> We can now be accessing twice as many distribution nodes in parallel.</a:t>
            </a:r>
          </a:p>
          <a:p>
            <a:endParaRPr lang="en-GB" baseline="0" dirty="0" smtClean="0"/>
          </a:p>
          <a:p>
            <a:r>
              <a:rPr lang="en-GB" baseline="0" dirty="0" smtClean="0"/>
              <a:t>If we’re still struggling, we can lift it up again as previously</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19</a:t>
            </a:fld>
            <a:endParaRPr lang="en-GB"/>
          </a:p>
        </p:txBody>
      </p:sp>
    </p:spTree>
    <p:extLst>
      <p:ext uri="{BB962C8B-B14F-4D97-AF65-F5344CB8AC3E}">
        <p14:creationId xmlns:p14="http://schemas.microsoft.com/office/powerpoint/2010/main" val="21534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talk</a:t>
            </a:r>
            <a:r>
              <a:rPr lang="en-GB" baseline="0" dirty="0" smtClean="0"/>
              <a:t> is aimed at roughly an hour – the main talking points being:</a:t>
            </a:r>
          </a:p>
          <a:p>
            <a:r>
              <a:rPr lang="en-GB" baseline="0" dirty="0" smtClean="0"/>
              <a:t>The drivers behind the move to the cloud, why people are doing it and what it means to traditional approaches. There’s a quick recap of those “traditions” and why they came about.</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a:t>
            </a:fld>
            <a:endParaRPr lang="en-GB"/>
          </a:p>
        </p:txBody>
      </p:sp>
    </p:spTree>
    <p:extLst>
      <p:ext uri="{BB962C8B-B14F-4D97-AF65-F5344CB8AC3E}">
        <p14:creationId xmlns:p14="http://schemas.microsoft.com/office/powerpoint/2010/main" val="3168635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we go, we’ve now</a:t>
            </a:r>
            <a:r>
              <a:rPr lang="en-GB" baseline="0" dirty="0" smtClean="0"/>
              <a:t> got 32 readers against our distributions.</a:t>
            </a:r>
          </a:p>
          <a:p>
            <a:endParaRPr lang="en-GB" baseline="0" dirty="0" smtClean="0"/>
          </a:p>
          <a:p>
            <a:r>
              <a:rPr lang="en-GB" baseline="0" dirty="0" smtClean="0"/>
              <a:t>This scaling takes only a minute or two and affects the whole server. But the real key thing to note is that you’re charged on an hourly basis at the highest level used. So if you ramp it right up to 2000DWUs, then back down to 100DWUs 5 minutes later, you’ll still be charged for a full hour of 2000DWUs.</a:t>
            </a:r>
          </a:p>
          <a:p>
            <a:endParaRPr lang="en-GB" baseline="0" dirty="0" smtClean="0"/>
          </a:p>
          <a:p>
            <a:r>
              <a:rPr lang="en-GB" baseline="0" dirty="0" smtClean="0"/>
              <a:t>Scaling with Azure </a:t>
            </a:r>
            <a:r>
              <a:rPr lang="en-GB" baseline="0" dirty="0" err="1" smtClean="0"/>
              <a:t>Datawarehouse</a:t>
            </a:r>
            <a:r>
              <a:rPr lang="en-GB" baseline="0" dirty="0" smtClean="0"/>
              <a:t> is something you plan in advance to cater for expected peaks and troughs in your usage patterns.</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20</a:t>
            </a:fld>
            <a:endParaRPr lang="en-GB"/>
          </a:p>
        </p:txBody>
      </p:sp>
    </p:spTree>
    <p:extLst>
      <p:ext uri="{BB962C8B-B14F-4D97-AF65-F5344CB8AC3E}">
        <p14:creationId xmlns:p14="http://schemas.microsoft.com/office/powerpoint/2010/main" val="3231313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Right. So we’ve got a Warehouse, we want to get data into it. We can soup up the warehouse when we really need some extra speed, so what’s the best data loading method?</a:t>
            </a:r>
          </a:p>
        </p:txBody>
      </p:sp>
      <p:sp>
        <p:nvSpPr>
          <p:cNvPr id="4" name="Slide Number Placeholder 3"/>
          <p:cNvSpPr>
            <a:spLocks noGrp="1"/>
          </p:cNvSpPr>
          <p:nvPr>
            <p:ph type="sldNum" sz="quarter" idx="10"/>
          </p:nvPr>
        </p:nvSpPr>
        <p:spPr/>
        <p:txBody>
          <a:bodyPr/>
          <a:lstStyle/>
          <a:p>
            <a:fld id="{E42098B0-69E3-4C61-8EC2-D8A56A0E6DC7}" type="slidenum">
              <a:rPr lang="en-GB" smtClean="0"/>
              <a:t>21</a:t>
            </a:fld>
            <a:endParaRPr lang="en-GB"/>
          </a:p>
        </p:txBody>
      </p:sp>
    </p:spTree>
    <p:extLst>
      <p:ext uri="{BB962C8B-B14F-4D97-AF65-F5344CB8AC3E}">
        <p14:creationId xmlns:p14="http://schemas.microsoft.com/office/powerpoint/2010/main" val="857560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“push” technologies currently</a:t>
            </a:r>
            <a:r>
              <a:rPr lang="en-GB" baseline="0" dirty="0" smtClean="0"/>
              <a:t> have to go through the control node. Essentially you’re sending record inserts and the control node needs to figure out what to do with it. SSIS is the slowest option here, with Azure Data Factory being slightly faster and BCP being slightly better again. But they’re all throttled by the control note.</a:t>
            </a:r>
          </a:p>
          <a:p>
            <a:endParaRPr lang="en-GB" baseline="0" dirty="0" smtClean="0"/>
          </a:p>
          <a:p>
            <a:r>
              <a:rPr lang="en-GB" baseline="0" dirty="0" smtClean="0"/>
              <a:t>What this means is, there’s an upper limit to performance of a single stream of data, and the number of compute nodes we currently have doesn’t matter in the slightest. We physically can’t make that one stream go faster.</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22</a:t>
            </a:fld>
            <a:endParaRPr lang="en-GB"/>
          </a:p>
        </p:txBody>
      </p:sp>
    </p:spTree>
    <p:extLst>
      <p:ext uri="{BB962C8B-B14F-4D97-AF65-F5344CB8AC3E}">
        <p14:creationId xmlns:p14="http://schemas.microsoft.com/office/powerpoint/2010/main" val="39783633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parallelise, and gain some performance improvements. Running</a:t>
            </a:r>
            <a:r>
              <a:rPr lang="en-GB" baseline="0" dirty="0" smtClean="0"/>
              <a:t> multiple SSIS packages can increase your data throughput, but only to a point, there’s still a physical upper limit because of the reliance on the control node.</a:t>
            </a:r>
          </a:p>
          <a:p>
            <a:endParaRPr lang="en-GB" baseline="0" dirty="0" smtClean="0"/>
          </a:p>
          <a:p>
            <a:r>
              <a:rPr lang="en-GB" baseline="0" dirty="0" smtClean="0"/>
              <a:t>There is, however, one more data loading approach which does not have this problem.</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23</a:t>
            </a:fld>
            <a:endParaRPr lang="en-GB"/>
          </a:p>
        </p:txBody>
      </p:sp>
    </p:spTree>
    <p:extLst>
      <p:ext uri="{BB962C8B-B14F-4D97-AF65-F5344CB8AC3E}">
        <p14:creationId xmlns:p14="http://schemas.microsoft.com/office/powerpoint/2010/main" val="2285450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Polybase</a:t>
            </a:r>
            <a:r>
              <a:rPr lang="en-GB" dirty="0" smtClean="0"/>
              <a:t>! You’ve</a:t>
            </a:r>
            <a:r>
              <a:rPr lang="en-GB" baseline="0" dirty="0" smtClean="0"/>
              <a:t> probably heard a lot about it, there’s a big fanfare around today and tomorrow as it’s officially coming as part of SQL Server 2016 in a couple of weeks.</a:t>
            </a:r>
          </a:p>
          <a:p>
            <a:endParaRPr lang="en-GB" baseline="0" dirty="0" smtClean="0"/>
          </a:p>
          <a:p>
            <a:r>
              <a:rPr lang="en-GB" baseline="0" dirty="0" smtClean="0"/>
              <a:t>It’s a </a:t>
            </a:r>
            <a:r>
              <a:rPr lang="en-GB" baseline="0" dirty="0" err="1" smtClean="0"/>
              <a:t>hadoop</a:t>
            </a:r>
            <a:r>
              <a:rPr lang="en-GB" baseline="0" dirty="0" smtClean="0"/>
              <a:t> based tool, essentially a special external data reader used to read flat files held in HDFS (that’s </a:t>
            </a:r>
            <a:r>
              <a:rPr lang="en-GB" baseline="0" dirty="0" err="1" smtClean="0"/>
              <a:t>hadoop</a:t>
            </a:r>
            <a:r>
              <a:rPr lang="en-GB" baseline="0" dirty="0" smtClean="0"/>
              <a:t> file system, essentially a distributed array of cheap storage that can be queried in parallel).</a:t>
            </a:r>
          </a:p>
          <a:p>
            <a:endParaRPr lang="en-GB" baseline="0" dirty="0" smtClean="0"/>
          </a:p>
          <a:p>
            <a:r>
              <a:rPr lang="en-GB" baseline="0" dirty="0" smtClean="0"/>
              <a:t>In practice, it provides something known as an external table – so rather than inserting data directly, it allows you to query flat files from within your database itself, essentially you’re pulling the data into the engine.</a:t>
            </a:r>
          </a:p>
          <a:p>
            <a:endParaRPr lang="en-GB" baseline="0" dirty="0" smtClean="0"/>
          </a:p>
          <a:p>
            <a:r>
              <a:rPr lang="en-GB" baseline="0" dirty="0" smtClean="0"/>
              <a:t>How does it scale? Well each compute node not only has it’s 8 internal reader, it also has </a:t>
            </a:r>
            <a:r>
              <a:rPr lang="en-GB" b="1" baseline="0" dirty="0" smtClean="0"/>
              <a:t>8 external readers </a:t>
            </a:r>
            <a:r>
              <a:rPr lang="en-GB" b="0" baseline="0" dirty="0" smtClean="0"/>
              <a:t>in the form of a HDFS bridge. Therefore if you add more compute nodes, you add more external data readers. If you have a lot of data to bring into the Azure </a:t>
            </a:r>
            <a:r>
              <a:rPr lang="en-GB" b="0" baseline="0" dirty="0" err="1" smtClean="0"/>
              <a:t>DataWarehouse</a:t>
            </a:r>
            <a:r>
              <a:rPr lang="en-GB" b="0" baseline="0" dirty="0" smtClean="0"/>
              <a:t>, add more compute nodes and it will scale.</a:t>
            </a:r>
          </a:p>
          <a:p>
            <a:endParaRPr lang="en-GB" b="0" baseline="0" dirty="0" smtClean="0"/>
          </a:p>
          <a:p>
            <a:r>
              <a:rPr lang="en-GB" b="0" baseline="0" dirty="0" smtClean="0"/>
              <a:t>There are one or two minor restrictions here – if your flat file is zipped, it can only be read as a single thread, otherwise </a:t>
            </a:r>
            <a:r>
              <a:rPr lang="en-GB" b="0" baseline="0" dirty="0" err="1" smtClean="0"/>
              <a:t>polybase</a:t>
            </a:r>
            <a:r>
              <a:rPr lang="en-GB" b="0" baseline="0" dirty="0" smtClean="0"/>
              <a:t> can read a single large file in parallel, which is pretty cool. There’s also only support for certain file types – but essentially any kind of delimiter can be used, so it’s generally good!</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24</a:t>
            </a:fld>
            <a:endParaRPr lang="en-GB"/>
          </a:p>
        </p:txBody>
      </p:sp>
    </p:spTree>
    <p:extLst>
      <p:ext uri="{BB962C8B-B14F-4D97-AF65-F5344CB8AC3E}">
        <p14:creationId xmlns:p14="http://schemas.microsoft.com/office/powerpoint/2010/main" val="4088412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GB" dirty="0" smtClean="0"/>
              <a:t>I’ll be posting demo notes onto my blog</a:t>
            </a:r>
            <a:r>
              <a:rPr lang="en-GB" baseline="0" dirty="0" smtClean="0"/>
              <a:t> shortly. See http://blogs.adatis.co.uk/simon%20whiteley/ </a:t>
            </a:r>
            <a:r>
              <a:rPr lang="en-GB" sz="1600" baseline="0" dirty="0" smtClean="0">
                <a:solidFill>
                  <a:schemeClr val="tx1"/>
                </a:solidFill>
              </a:rPr>
              <a:t>for details.</a:t>
            </a:r>
            <a:endParaRPr lang="en-GB" sz="1600" dirty="0" smtClean="0">
              <a:solidFill>
                <a:schemeClr val="bg1"/>
              </a:solidFill>
            </a:endParaRPr>
          </a:p>
        </p:txBody>
      </p:sp>
      <p:sp>
        <p:nvSpPr>
          <p:cNvPr id="4" name="Slide Number Placeholder 3"/>
          <p:cNvSpPr>
            <a:spLocks noGrp="1"/>
          </p:cNvSpPr>
          <p:nvPr>
            <p:ph type="sldNum" sz="quarter" idx="10"/>
          </p:nvPr>
        </p:nvSpPr>
        <p:spPr/>
        <p:txBody>
          <a:bodyPr/>
          <a:lstStyle/>
          <a:p>
            <a:fld id="{FB374D8C-BCFD-43F5-A7FB-AB65415F61D5}" type="slidenum">
              <a:rPr lang="en-GB" smtClean="0"/>
              <a:t>25</a:t>
            </a:fld>
            <a:endParaRPr lang="en-GB"/>
          </a:p>
        </p:txBody>
      </p:sp>
    </p:spTree>
    <p:extLst>
      <p:ext uri="{BB962C8B-B14F-4D97-AF65-F5344CB8AC3E}">
        <p14:creationId xmlns:p14="http://schemas.microsoft.com/office/powerpoint/2010/main" val="1318671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Ok, let’s wrap up Azure DW.</a:t>
            </a:r>
            <a:r>
              <a:rPr lang="en-GB" baseline="0" dirty="0" smtClean="0"/>
              <a:t> </a:t>
            </a:r>
            <a:r>
              <a:rPr lang="en-GB" dirty="0" smtClean="0"/>
              <a:t>Little</a:t>
            </a:r>
            <a:r>
              <a:rPr lang="en-GB" baseline="0" dirty="0" smtClean="0"/>
              <a:t> bit full on, but necessary background knowledge if you’re going down this path.</a:t>
            </a:r>
          </a:p>
          <a:p>
            <a:endParaRPr lang="en-GB" baseline="0" dirty="0" smtClean="0"/>
          </a:p>
          <a:p>
            <a:r>
              <a:rPr lang="en-GB" baseline="0" dirty="0" smtClean="0"/>
              <a:t>Back to the point though, what have we actually done here? Well by using </a:t>
            </a:r>
            <a:r>
              <a:rPr lang="en-GB" baseline="0" dirty="0" err="1" smtClean="0"/>
              <a:t>polybase</a:t>
            </a:r>
            <a:r>
              <a:rPr lang="en-GB" baseline="0" dirty="0" smtClean="0"/>
              <a:t>, we’ve essentially extracted and loaded into our warehouse as a single step. Since we had to scale up our warehouse, our internal transformations can be done directly by the database engine using the additional compute nodes. The sheer amount of work that can be done in parallel should far outstrip what can be achieved within SSIS.</a:t>
            </a:r>
          </a:p>
          <a:p>
            <a:endParaRPr lang="en-GB" baseline="0" dirty="0" smtClean="0"/>
          </a:p>
          <a:p>
            <a:r>
              <a:rPr lang="en-GB" baseline="0" dirty="0" smtClean="0"/>
              <a:t>So we’ve extracted, loaded then transformed. We’ve got ELT. That’s nothing new, it was the same with APS/PDW, it’s the same with Oracle </a:t>
            </a:r>
            <a:r>
              <a:rPr lang="en-GB" baseline="0" dirty="0" err="1" smtClean="0"/>
              <a:t>Exadata</a:t>
            </a:r>
            <a:r>
              <a:rPr lang="en-GB" baseline="0" dirty="0" smtClean="0"/>
              <a:t>, Redshift and other MPP engines.</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26</a:t>
            </a:fld>
            <a:endParaRPr lang="en-GB"/>
          </a:p>
        </p:txBody>
      </p:sp>
    </p:spTree>
    <p:extLst>
      <p:ext uri="{BB962C8B-B14F-4D97-AF65-F5344CB8AC3E}">
        <p14:creationId xmlns:p14="http://schemas.microsoft.com/office/powerpoint/2010/main" val="2504838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27</a:t>
            </a:fld>
            <a:endParaRPr lang="en-GB"/>
          </a:p>
        </p:txBody>
      </p:sp>
    </p:spTree>
    <p:extLst>
      <p:ext uri="{BB962C8B-B14F-4D97-AF65-F5344CB8AC3E}">
        <p14:creationId xmlns:p14="http://schemas.microsoft.com/office/powerpoint/2010/main" val="782482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Next is something that mainly sounds like a marketing buzz</a:t>
            </a:r>
            <a:r>
              <a:rPr lang="en-GB" baseline="0" dirty="0" smtClean="0"/>
              <a:t> word, Azure Data Lakes. I’m going to apologise up front, I’m going to use some words that I find upsetting. Things like Big Data…. Data Scientist… this is the kind of technology that is associated with them. But what actually is it and how does it fit in to a enterprise BI solution? If at all?</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28</a:t>
            </a:fld>
            <a:endParaRPr lang="en-GB"/>
          </a:p>
        </p:txBody>
      </p:sp>
    </p:spTree>
    <p:extLst>
      <p:ext uri="{BB962C8B-B14F-4D97-AF65-F5344CB8AC3E}">
        <p14:creationId xmlns:p14="http://schemas.microsoft.com/office/powerpoint/2010/main" val="2587545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Firstly, there are two components to Azure Data Lake. The first is Data Lake Store.</a:t>
            </a:r>
          </a:p>
          <a:p>
            <a:endParaRPr lang="en-GB" baseline="0" dirty="0" smtClean="0"/>
          </a:p>
          <a:p>
            <a:r>
              <a:rPr lang="en-GB" baseline="0" dirty="0" smtClean="0"/>
              <a:t>What is it? Quite simply it’s Web HDFS but provided as a Platform as a Service, whereas traditional Blob storage is straight HDFS.</a:t>
            </a:r>
          </a:p>
          <a:p>
            <a:endParaRPr lang="en-GB" baseline="0" dirty="0" smtClean="0"/>
          </a:p>
          <a:p>
            <a:r>
              <a:rPr lang="en-GB" baseline="0" dirty="0" smtClean="0"/>
              <a:t>As with all PaaS, a lot of it is done for you. Whereas you would normally have to manage your clusters, choosing sizes and quantities to fit your expected workload, this is done behind the scenes.</a:t>
            </a:r>
          </a:p>
          <a:p>
            <a:endParaRPr lang="en-GB" baseline="0" dirty="0" smtClean="0"/>
          </a:p>
          <a:p>
            <a:r>
              <a:rPr lang="en-GB" baseline="0" dirty="0" smtClean="0"/>
              <a:t>But otherwise it acts exactly like a Web HDFS layer – you can access it using all the usual tools if you’ve worked with </a:t>
            </a:r>
            <a:r>
              <a:rPr lang="en-GB" baseline="0" dirty="0" err="1" smtClean="0"/>
              <a:t>hadoop</a:t>
            </a:r>
            <a:r>
              <a:rPr lang="en-GB" baseline="0" dirty="0" smtClean="0"/>
              <a:t> before. You can use it as the source for a HDInsight platform, for example.</a:t>
            </a:r>
          </a:p>
          <a:p>
            <a:endParaRPr lang="en-GB" baseline="0" dirty="0" smtClean="0"/>
          </a:p>
          <a:p>
            <a:r>
              <a:rPr lang="en-GB" baseline="0" dirty="0" smtClean="0"/>
              <a:t>In practical terms, you simply create a lake and start loading data. The data is distributed for you, you don’t even have to pre-size the storage account. You pay as you go – if you upload 200Gb you’ll start paying for 200Gb of storage, if you delete the data, you stop paying for it. It literally sizes and charges as you use it.</a:t>
            </a:r>
          </a:p>
          <a:p>
            <a:endParaRPr lang="en-GB" baseline="0" dirty="0" smtClean="0"/>
          </a:p>
          <a:p>
            <a:r>
              <a:rPr lang="en-GB" baseline="0" dirty="0" smtClean="0"/>
              <a:t>In terms of usage – you can add structured, semi-structured, unstructured data. It’ll basically take anything in and store it for you.</a:t>
            </a:r>
          </a:p>
        </p:txBody>
      </p:sp>
      <p:sp>
        <p:nvSpPr>
          <p:cNvPr id="4" name="Slide Number Placeholder 3"/>
          <p:cNvSpPr>
            <a:spLocks noGrp="1"/>
          </p:cNvSpPr>
          <p:nvPr>
            <p:ph type="sldNum" sz="quarter" idx="10"/>
          </p:nvPr>
        </p:nvSpPr>
        <p:spPr/>
        <p:txBody>
          <a:bodyPr/>
          <a:lstStyle/>
          <a:p>
            <a:fld id="{E42098B0-69E3-4C61-8EC2-D8A56A0E6DC7}" type="slidenum">
              <a:rPr lang="en-GB" smtClean="0"/>
              <a:t>29</a:t>
            </a:fld>
            <a:endParaRPr lang="en-GB"/>
          </a:p>
        </p:txBody>
      </p:sp>
    </p:spTree>
    <p:extLst>
      <p:ext uri="{BB962C8B-B14F-4D97-AF65-F5344CB8AC3E}">
        <p14:creationId xmlns:p14="http://schemas.microsoft.com/office/powerpoint/2010/main" val="124483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So, what are we talking about? Well firstly, there’s a growing trend towards cloud technology. There’s a few reasons for this:</a:t>
            </a:r>
          </a:p>
          <a:p>
            <a:r>
              <a:rPr lang="en-GB" baseline="0" dirty="0" smtClean="0"/>
              <a:t>1 – It’s Cheap! Storage is super cheap! You can turn things off, or scale them down and save yourself money. Have you tried saving money by turning your server room off? It doesn’t work too well.</a:t>
            </a:r>
          </a:p>
          <a:p>
            <a:endParaRPr lang="en-GB" baseline="0" dirty="0" smtClean="0"/>
          </a:p>
          <a:p>
            <a:r>
              <a:rPr lang="en-GB" baseline="0" dirty="0" smtClean="0"/>
              <a:t>2 – It’s Quick! Compared to provisioning hardware, you can create Azure environments in minutes. Sure, you still need to think about network architecture, firewalls, security and the like. But once you’ve decided what you’re doing, it’s SO QUICK to set up. You can literally sign up to a trial and be working on a brand new, templated SQL Server within 5 minutes.</a:t>
            </a:r>
          </a:p>
          <a:p>
            <a:endParaRPr lang="en-GB" baseline="0" dirty="0" smtClean="0"/>
          </a:p>
          <a:p>
            <a:r>
              <a:rPr lang="en-GB" baseline="0" dirty="0" smtClean="0"/>
              <a:t>But the fact that the cloud is becoming more prevalent isn’t what we’re here to talk about. It’s the fact that the technology behind it is changing how we should work.</a:t>
            </a:r>
          </a:p>
        </p:txBody>
      </p:sp>
      <p:sp>
        <p:nvSpPr>
          <p:cNvPr id="4" name="Slide Number Placeholder 3"/>
          <p:cNvSpPr>
            <a:spLocks noGrp="1"/>
          </p:cNvSpPr>
          <p:nvPr>
            <p:ph type="sldNum" sz="quarter" idx="10"/>
          </p:nvPr>
        </p:nvSpPr>
        <p:spPr/>
        <p:txBody>
          <a:bodyPr/>
          <a:lstStyle/>
          <a:p>
            <a:fld id="{E42098B0-69E3-4C61-8EC2-D8A56A0E6DC7}" type="slidenum">
              <a:rPr lang="en-GB" smtClean="0"/>
              <a:t>3</a:t>
            </a:fld>
            <a:endParaRPr lang="en-GB"/>
          </a:p>
        </p:txBody>
      </p:sp>
    </p:spTree>
    <p:extLst>
      <p:ext uri="{BB962C8B-B14F-4D97-AF65-F5344CB8AC3E}">
        <p14:creationId xmlns:p14="http://schemas.microsoft.com/office/powerpoint/2010/main" val="3195185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other side of things is Azure Data Lake Analytics – which is, at a stretch, the platform as a service offering of </a:t>
            </a:r>
            <a:r>
              <a:rPr lang="en-GB" dirty="0" smtClean="0"/>
              <a:t>HDInsight. It’s</a:t>
            </a:r>
            <a:r>
              <a:rPr lang="en-GB" baseline="0" dirty="0" smtClean="0"/>
              <a:t> scalable, pay-as-you-use compute, specifically for running massively distributed jobs.</a:t>
            </a:r>
            <a:endParaRPr lang="en-GB" dirty="0" smtClean="0"/>
          </a:p>
          <a:p>
            <a:endParaRPr lang="en-GB" dirty="0" smtClean="0"/>
          </a:p>
          <a:p>
            <a:r>
              <a:rPr lang="en-GB" dirty="0" smtClean="0"/>
              <a:t>When</a:t>
            </a:r>
            <a:r>
              <a:rPr lang="en-GB" baseline="0" dirty="0" smtClean="0"/>
              <a:t> you run a job, you pick the amount of compute to use and pay for the uptime. When the job finishes, you stop paying. No need to build automation, remember to turn things off </a:t>
            </a:r>
            <a:r>
              <a:rPr lang="en-GB" baseline="0" dirty="0" err="1" smtClean="0"/>
              <a:t>etc</a:t>
            </a:r>
            <a:r>
              <a:rPr lang="en-GB" baseline="0" dirty="0" smtClean="0"/>
              <a:t>, it’s all done for you.</a:t>
            </a:r>
          </a:p>
          <a:p>
            <a:endParaRPr lang="en-GB" baseline="0" dirty="0" smtClean="0"/>
          </a:p>
          <a:p>
            <a:r>
              <a:rPr lang="en-GB" baseline="0" dirty="0" smtClean="0"/>
              <a:t>You use ADL Analytics by writing U-SQL, a new querying language introduced specifically for the tool. It’s origins lie with Microsoft’s own internal “Big Data” querying language, SCOPE, which has sits on an Apache YARN foundation. For long-term </a:t>
            </a:r>
            <a:r>
              <a:rPr lang="en-GB" baseline="0" dirty="0" err="1" smtClean="0"/>
              <a:t>Hadoopers</a:t>
            </a:r>
            <a:r>
              <a:rPr lang="en-GB" baseline="0" dirty="0" smtClean="0"/>
              <a:t>, YARN is essentially Map Reduce 2.0, a re-implementation of the querying language introduced to make massively parallel inexpensive compute across distributed storage possible.</a:t>
            </a:r>
          </a:p>
          <a:p>
            <a:endParaRPr lang="en-GB" dirty="0" smtClean="0"/>
          </a:p>
          <a:p>
            <a:r>
              <a:rPr lang="en-GB" dirty="0" smtClean="0"/>
              <a:t>Whilst</a:t>
            </a:r>
            <a:r>
              <a:rPr lang="en-GB" baseline="0" dirty="0" smtClean="0"/>
              <a:t> there are usually a lot of eye-rolls when a new language is introduced, this is so similar to straight-forward SQL that there should be few barriers to people picking it up.</a:t>
            </a:r>
            <a:endParaRPr lang="en-GB" dirty="0" smtClean="0"/>
          </a:p>
        </p:txBody>
      </p:sp>
      <p:sp>
        <p:nvSpPr>
          <p:cNvPr id="4" name="Slide Number Placeholder 3"/>
          <p:cNvSpPr>
            <a:spLocks noGrp="1"/>
          </p:cNvSpPr>
          <p:nvPr>
            <p:ph type="sldNum" sz="quarter" idx="10"/>
          </p:nvPr>
        </p:nvSpPr>
        <p:spPr/>
        <p:txBody>
          <a:bodyPr/>
          <a:lstStyle/>
          <a:p>
            <a:fld id="{E42098B0-69E3-4C61-8EC2-D8A56A0E6DC7}" type="slidenum">
              <a:rPr lang="en-GB" smtClean="0"/>
              <a:t>30</a:t>
            </a:fld>
            <a:endParaRPr lang="en-GB"/>
          </a:p>
        </p:txBody>
      </p:sp>
    </p:spTree>
    <p:extLst>
      <p:ext uri="{BB962C8B-B14F-4D97-AF65-F5344CB8AC3E}">
        <p14:creationId xmlns:p14="http://schemas.microsoft.com/office/powerpoint/2010/main" val="2867939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Firstly – you can do everything directly</a:t>
            </a:r>
          </a:p>
          <a:p>
            <a:endParaRPr lang="en-GB" dirty="0" smtClean="0"/>
          </a:p>
          <a:p>
            <a:endParaRPr lang="en-GB" dirty="0" smtClean="0"/>
          </a:p>
          <a:p>
            <a:r>
              <a:rPr lang="en-GB" dirty="0" smtClean="0"/>
              <a:t>So what does U-SQL look like? Well it</a:t>
            </a:r>
            <a:r>
              <a:rPr lang="en-GB" baseline="0" dirty="0" smtClean="0"/>
              <a:t> usually the familiar SQL clauses – SELECT, FROM, WHERE and so on. You can use SUM, MIN, MAX and most of your favourite SQL functions. However, this all lives within a C# ecosystem – you’re using C# datatypes such as string and Int32, no sign of any varchars here!</a:t>
            </a:r>
          </a:p>
          <a:p>
            <a:endParaRPr lang="en-GB" baseline="0" dirty="0" smtClean="0"/>
          </a:p>
          <a:p>
            <a:r>
              <a:rPr lang="en-GB" baseline="0" dirty="0" smtClean="0"/>
              <a:t>Because it’s in a C# ecosystem, it’s massively extendable. You can write your own C# </a:t>
            </a:r>
            <a:r>
              <a:rPr lang="en-GB" baseline="0" dirty="0" err="1" smtClean="0"/>
              <a:t>dlls</a:t>
            </a:r>
            <a:r>
              <a:rPr lang="en-GB" baseline="0" dirty="0" smtClean="0"/>
              <a:t> and reference them within your SQL – there are also lots of pre-built functions that can be referenced directly.</a:t>
            </a:r>
          </a:p>
          <a:p>
            <a:endParaRPr lang="en-GB" baseline="0" dirty="0" smtClean="0"/>
          </a:p>
          <a:p>
            <a:r>
              <a:rPr lang="en-GB" baseline="0" dirty="0" smtClean="0"/>
              <a:t>There are a few new additions – when we’re referencing data held in flat files, we use the EXTRACT clause instead of SELECT, and this requires schema on read. As with </a:t>
            </a:r>
            <a:r>
              <a:rPr lang="en-GB" baseline="0" dirty="0" err="1" smtClean="0"/>
              <a:t>polybase</a:t>
            </a:r>
            <a:r>
              <a:rPr lang="en-GB" baseline="0" dirty="0" smtClean="0"/>
              <a:t>, we don’t have metadata against our flat files, so we need to specify column names and datatypes within each query.</a:t>
            </a:r>
          </a:p>
          <a:p>
            <a:endParaRPr lang="en-GB" baseline="0" dirty="0" smtClean="0"/>
          </a:p>
          <a:p>
            <a:r>
              <a:rPr lang="en-GB" baseline="0" dirty="0" smtClean="0"/>
              <a:t>We then use a USING statement to instruct the query on how to read the flat files. In the example above, we’re using an inbuilt CSV extractor.</a:t>
            </a:r>
          </a:p>
          <a:p>
            <a:endParaRPr lang="en-GB" baseline="0" dirty="0" smtClean="0"/>
          </a:p>
          <a:p>
            <a:endParaRPr lang="en-GB" dirty="0" smtClean="0"/>
          </a:p>
          <a:p>
            <a:r>
              <a:rPr lang="en-GB" dirty="0" smtClean="0"/>
              <a:t>BASED ON SCOPE</a:t>
            </a:r>
          </a:p>
          <a:p>
            <a:endParaRPr lang="en-GB" dirty="0" smtClean="0"/>
          </a:p>
          <a:p>
            <a:r>
              <a:rPr lang="en-GB" dirty="0" smtClean="0"/>
              <a:t>C# MEETS SQL</a:t>
            </a:r>
          </a:p>
          <a:p>
            <a:endParaRPr lang="en-GB" dirty="0" smtClean="0"/>
          </a:p>
          <a:p>
            <a:r>
              <a:rPr lang="en-GB" dirty="0" smtClean="0"/>
              <a:t>TOOLS</a:t>
            </a:r>
            <a:endParaRPr lang="en-GB" baseline="0" dirty="0" smtClean="0"/>
          </a:p>
          <a:p>
            <a:r>
              <a:rPr lang="en-GB" baseline="0" dirty="0" smtClean="0"/>
              <a:t>  - EXECUTION PLAN</a:t>
            </a:r>
          </a:p>
          <a:p>
            <a:r>
              <a:rPr lang="en-GB" baseline="0" dirty="0" smtClean="0"/>
              <a:t>  - CAPACITY MANAGEMENT</a:t>
            </a:r>
          </a:p>
          <a:p>
            <a:endParaRPr lang="en-GB" baseline="0" dirty="0" smtClean="0"/>
          </a:p>
          <a:p>
            <a:r>
              <a:rPr lang="en-GB" baseline="0" dirty="0" smtClean="0"/>
              <a:t>SYNTAX</a:t>
            </a:r>
            <a:endParaRPr lang="en-GB" dirty="0" smtClean="0"/>
          </a:p>
        </p:txBody>
      </p:sp>
      <p:sp>
        <p:nvSpPr>
          <p:cNvPr id="4" name="Slide Number Placeholder 3"/>
          <p:cNvSpPr>
            <a:spLocks noGrp="1"/>
          </p:cNvSpPr>
          <p:nvPr>
            <p:ph type="sldNum" sz="quarter" idx="10"/>
          </p:nvPr>
        </p:nvSpPr>
        <p:spPr/>
        <p:txBody>
          <a:bodyPr/>
          <a:lstStyle/>
          <a:p>
            <a:fld id="{E42098B0-69E3-4C61-8EC2-D8A56A0E6DC7}" type="slidenum">
              <a:rPr lang="en-GB" smtClean="0"/>
              <a:t>31</a:t>
            </a:fld>
            <a:endParaRPr lang="en-GB"/>
          </a:p>
        </p:txBody>
      </p:sp>
    </p:spTree>
    <p:extLst>
      <p:ext uri="{BB962C8B-B14F-4D97-AF65-F5344CB8AC3E}">
        <p14:creationId xmlns:p14="http://schemas.microsoft.com/office/powerpoint/2010/main" val="714519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demo</a:t>
            </a:r>
            <a:r>
              <a:rPr lang="en-GB" baseline="0" dirty="0" smtClean="0"/>
              <a:t> largely follows the example I set out in my intro to ADL Analytics blog – you can find it here: http://blogs.adatis.co.uk/simon%20whiteley/</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32</a:t>
            </a:fld>
            <a:endParaRPr lang="en-GB"/>
          </a:p>
        </p:txBody>
      </p:sp>
    </p:spTree>
    <p:extLst>
      <p:ext uri="{BB962C8B-B14F-4D97-AF65-F5344CB8AC3E}">
        <p14:creationId xmlns:p14="http://schemas.microsoft.com/office/powerpoint/2010/main" val="28174603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bring</a:t>
            </a:r>
            <a:r>
              <a:rPr lang="en-GB" baseline="0" dirty="0" smtClean="0"/>
              <a:t> it back to our original point – how does this relate to ETL? Well in essence, we’re using targeted compute to process a specific job, in advance of bringing it into other analytical solutions. Essentially, whether we load the U-SQL output into our Data Warehouse, or whether we analyse it directly through Excel or </a:t>
            </a:r>
            <a:r>
              <a:rPr lang="en-GB" baseline="0" dirty="0" err="1" smtClean="0"/>
              <a:t>PowerBI</a:t>
            </a:r>
            <a:r>
              <a:rPr lang="en-GB" baseline="0" dirty="0" smtClean="0"/>
              <a:t>, we have transformed up front. TEL, in this example – we transform, then we move it to the end destination.</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33</a:t>
            </a:fld>
            <a:endParaRPr lang="en-GB"/>
          </a:p>
        </p:txBody>
      </p:sp>
    </p:spTree>
    <p:extLst>
      <p:ext uri="{BB962C8B-B14F-4D97-AF65-F5344CB8AC3E}">
        <p14:creationId xmlns:p14="http://schemas.microsoft.com/office/powerpoint/2010/main" val="460669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TEL… ELT…</a:t>
            </a:r>
            <a:r>
              <a:rPr lang="en-GB" baseline="0" dirty="0" smtClean="0"/>
              <a:t> Targeted up front compute or a scalable destination system. I’ve given you two wildly different choices, so let’s see how they may fit into a single architecture.</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34</a:t>
            </a:fld>
            <a:endParaRPr lang="en-GB"/>
          </a:p>
        </p:txBody>
      </p:sp>
    </p:spTree>
    <p:extLst>
      <p:ext uri="{BB962C8B-B14F-4D97-AF65-F5344CB8AC3E}">
        <p14:creationId xmlns:p14="http://schemas.microsoft.com/office/powerpoint/2010/main" val="4107821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a:t>
            </a:r>
            <a:r>
              <a:rPr lang="en-GB" baseline="0" dirty="0" smtClean="0"/>
              <a:t> a reminder, Data Lakes scale independently for each job, you apply compute to each and every action you take, and you pay only for what you use.</a:t>
            </a:r>
          </a:p>
          <a:p>
            <a:endParaRPr lang="en-GB" baseline="0" dirty="0" smtClean="0"/>
          </a:p>
          <a:p>
            <a:r>
              <a:rPr lang="en-GB" baseline="0" dirty="0" smtClean="0"/>
              <a:t>Data Warehouse scales as a system and you pay by the hour, regardless of what activity there is on the system.</a:t>
            </a:r>
          </a:p>
          <a:p>
            <a:endParaRPr lang="en-GB" baseline="0" dirty="0" smtClean="0"/>
          </a:p>
          <a:p>
            <a:r>
              <a:rPr lang="en-GB" baseline="0" dirty="0" smtClean="0"/>
              <a:t>So if I had 20 or so tables to load, which approach would I use?</a:t>
            </a:r>
          </a:p>
          <a:p>
            <a:endParaRPr lang="en-GB" baseline="0" dirty="0" smtClean="0"/>
          </a:p>
          <a:p>
            <a:r>
              <a:rPr lang="en-GB" baseline="0" dirty="0" smtClean="0"/>
              <a:t>Case 1 – One of the 20 tables is a monster, it has billions of rows and contains way more information than I would ever need. Certainly more than an end user would need to slice and dice by. The other tables are pretty small and require very little transformation. In this case, I’d throw some targeted compute at the large table using U-SQL, get it to a manageable size then suck it up into a Data Warehouse that doesn’t need scaling particularly.</a:t>
            </a:r>
          </a:p>
          <a:p>
            <a:endParaRPr lang="en-GB" baseline="0" dirty="0" smtClean="0"/>
          </a:p>
          <a:p>
            <a:r>
              <a:rPr lang="en-GB" baseline="0" dirty="0" smtClean="0"/>
              <a:t>Case 2 – The 20 tables are all fairly chunky and require transformations, although none are particularly cumbersome. In this case I’d scale up my ADW and work through the load, hopefully in a nice hour block.</a:t>
            </a:r>
          </a:p>
          <a:p>
            <a:endParaRPr lang="en-GB" baseline="0" dirty="0" smtClean="0"/>
          </a:p>
          <a:p>
            <a:r>
              <a:rPr lang="en-GB" baseline="0" dirty="0" smtClean="0"/>
              <a:t>But the reality is likely to be somewhere in the middle – a few U-SQL jobs providing up-front transform before extracting and loading into ADW for general transformation into our preferred data model.</a:t>
            </a:r>
          </a:p>
          <a:p>
            <a:endParaRPr lang="en-GB" baseline="0" dirty="0" smtClean="0"/>
          </a:p>
          <a:p>
            <a:r>
              <a:rPr lang="en-GB" baseline="0" dirty="0" smtClean="0"/>
              <a:t>So it’s not ELT, it’s not TEL..</a:t>
            </a:r>
          </a:p>
        </p:txBody>
      </p:sp>
      <p:sp>
        <p:nvSpPr>
          <p:cNvPr id="4" name="Slide Number Placeholder 3"/>
          <p:cNvSpPr>
            <a:spLocks noGrp="1"/>
          </p:cNvSpPr>
          <p:nvPr>
            <p:ph type="sldNum" sz="quarter" idx="10"/>
          </p:nvPr>
        </p:nvSpPr>
        <p:spPr/>
        <p:txBody>
          <a:bodyPr/>
          <a:lstStyle/>
          <a:p>
            <a:fld id="{FB374D8C-BCFD-43F5-A7FB-AB65415F61D5}" type="slidenum">
              <a:rPr lang="en-GB" smtClean="0"/>
              <a:t>35</a:t>
            </a:fld>
            <a:endParaRPr lang="en-GB"/>
          </a:p>
        </p:txBody>
      </p:sp>
    </p:spTree>
    <p:extLst>
      <p:ext uri="{BB962C8B-B14F-4D97-AF65-F5344CB8AC3E}">
        <p14:creationId xmlns:p14="http://schemas.microsoft.com/office/powerpoint/2010/main" val="826734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TELT.</a:t>
            </a:r>
          </a:p>
          <a:p>
            <a:endParaRPr lang="en-GB" dirty="0" smtClean="0"/>
          </a:p>
          <a:p>
            <a:r>
              <a:rPr lang="en-GB" dirty="0" smtClean="0"/>
              <a:t>It’s a ridiculous example,</a:t>
            </a:r>
            <a:r>
              <a:rPr lang="en-GB" baseline="0" dirty="0" smtClean="0"/>
              <a:t> I know. I just want to make sure that you go away challenging the original idea of “how we do things”. The technology has moved on to the point where there is no longer such a thing as “The way you move data”, it’s now a rich choice of options and patterns, each of which depends on the circumstances of your source data, your desired data model and the transformations required </a:t>
            </a:r>
            <a:r>
              <a:rPr lang="en-GB" baseline="0" dirty="0" err="1" smtClean="0"/>
              <a:t>en</a:t>
            </a:r>
            <a:r>
              <a:rPr lang="en-GB" baseline="0" dirty="0" smtClean="0"/>
              <a:t> route.</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36</a:t>
            </a:fld>
            <a:endParaRPr lang="en-GB"/>
          </a:p>
        </p:txBody>
      </p:sp>
    </p:spTree>
    <p:extLst>
      <p:ext uri="{BB962C8B-B14F-4D97-AF65-F5344CB8AC3E}">
        <p14:creationId xmlns:p14="http://schemas.microsoft.com/office/powerpoint/2010/main" val="978078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I’ve knocked this shiny</a:t>
            </a:r>
            <a:r>
              <a:rPr lang="en-GB" baseline="0" dirty="0" smtClean="0"/>
              <a:t> example of a foundation architecture together to demonstrate how things currently work.</a:t>
            </a:r>
          </a:p>
          <a:p>
            <a:endParaRPr lang="en-GB" baseline="0" dirty="0" smtClean="0"/>
          </a:p>
          <a:p>
            <a:r>
              <a:rPr lang="en-GB" baseline="0" dirty="0" smtClean="0"/>
              <a:t>You’ve got blob storage firstly, acting as a staging environment. All data, whether it’s database extracts, web log files, </a:t>
            </a:r>
            <a:r>
              <a:rPr lang="en-GB" baseline="0" dirty="0" err="1" smtClean="0"/>
              <a:t>webservice</a:t>
            </a:r>
            <a:r>
              <a:rPr lang="en-GB" baseline="0" dirty="0" smtClean="0"/>
              <a:t> outputs or streaming pipelines, can stage their data onto blob storage for us to access it. There’ll be some cases where you’d go directly to your end destinations, such as streaming analytics to </a:t>
            </a:r>
            <a:r>
              <a:rPr lang="en-GB" baseline="0" dirty="0" err="1" smtClean="0"/>
              <a:t>PowerBI</a:t>
            </a:r>
            <a:r>
              <a:rPr lang="en-GB" baseline="0" dirty="0" smtClean="0"/>
              <a:t> for </a:t>
            </a:r>
            <a:r>
              <a:rPr lang="en-GB" baseline="0" dirty="0" err="1" smtClean="0"/>
              <a:t>realtime</a:t>
            </a:r>
            <a:r>
              <a:rPr lang="en-GB" baseline="0" dirty="0" smtClean="0"/>
              <a:t> dashboards, but for our “batch load” scenario, we can stage the data neatly.</a:t>
            </a:r>
          </a:p>
          <a:p>
            <a:endParaRPr lang="en-GB" baseline="0" dirty="0" smtClean="0"/>
          </a:p>
          <a:p>
            <a:r>
              <a:rPr lang="en-GB" baseline="0" dirty="0" smtClean="0"/>
              <a:t>Some of this data will be </a:t>
            </a:r>
            <a:r>
              <a:rPr lang="en-GB" baseline="0" dirty="0" err="1" smtClean="0"/>
              <a:t>polybased</a:t>
            </a:r>
            <a:r>
              <a:rPr lang="en-GB" baseline="0" dirty="0" smtClean="0"/>
              <a:t> directly into our Azure </a:t>
            </a:r>
            <a:r>
              <a:rPr lang="en-GB" baseline="0" dirty="0" err="1" smtClean="0"/>
              <a:t>DataWarehouse</a:t>
            </a:r>
            <a:r>
              <a:rPr lang="en-GB" baseline="0" dirty="0" smtClean="0"/>
              <a:t> and transformed into our analysis model.</a:t>
            </a:r>
          </a:p>
          <a:p>
            <a:endParaRPr lang="en-GB" baseline="0" dirty="0" smtClean="0"/>
          </a:p>
          <a:p>
            <a:r>
              <a:rPr lang="en-GB" baseline="0" dirty="0" smtClean="0"/>
              <a:t>All of the data loaded is pulled into Data Lake Store, which acts as our Historical Data Store (HDS) layer, meaning we can go back and query over all of our raw data whenever we need to.</a:t>
            </a:r>
          </a:p>
          <a:p>
            <a:r>
              <a:rPr lang="en-GB" baseline="0" dirty="0" smtClean="0"/>
              <a:t>This data is then processed via U-SQL jobs and pushed into a curated area of the lake, ready to be pulled into ADW.</a:t>
            </a:r>
          </a:p>
          <a:p>
            <a:endParaRPr lang="en-GB" baseline="0" dirty="0" smtClean="0"/>
          </a:p>
          <a:p>
            <a:r>
              <a:rPr lang="en-GB" baseline="0" dirty="0" smtClean="0"/>
              <a:t>The inclusion of the Data Lake in this scenario doesn’t just give you the ability to throw compute at particularly difficult scenarios. It opens up opportunities for whole new areas of analytics. We have a rich store of everything we’ve ever needed to process which can be accessed via our statisticians and data scientists. We have a playground where we can perform new analysis, link into R, Azure ML, anything in between.</a:t>
            </a:r>
          </a:p>
          <a:p>
            <a:endParaRPr lang="en-GB" baseline="0" dirty="0" smtClean="0"/>
          </a:p>
          <a:p>
            <a:r>
              <a:rPr lang="en-GB" baseline="0" dirty="0" smtClean="0"/>
              <a:t>Maybe the output of this is a new measure that we want the less data-savvy to access via their dashboards. We can mature these findings from the Data Lake as processed outputs that get added to the Data Warehouse.</a:t>
            </a:r>
          </a:p>
          <a:p>
            <a:endParaRPr lang="en-GB" baseline="0" dirty="0" smtClean="0"/>
          </a:p>
          <a:p>
            <a:r>
              <a:rPr lang="en-GB" baseline="0" dirty="0" smtClean="0"/>
              <a:t>Essentially, including a lake means that we have an area without the strict development controls of a formal database, which acts to accelerate the learning and improvement of the warehouse itself.</a:t>
            </a:r>
          </a:p>
          <a:p>
            <a:endParaRPr lang="en-GB" baseline="0" dirty="0" smtClean="0"/>
          </a:p>
          <a:p>
            <a:r>
              <a:rPr lang="en-GB" baseline="0" dirty="0" smtClean="0"/>
              <a:t>That’s not to say the Data Lake doesn’t need strict controls to make sure it doesn’t turn into a free-for-all, it’s just a different type of workplace.</a:t>
            </a:r>
          </a:p>
          <a:p>
            <a:endParaRPr lang="en-GB" baseline="0" dirty="0" smtClean="0"/>
          </a:p>
          <a:p>
            <a:r>
              <a:rPr lang="en-GB" baseline="0" dirty="0" smtClean="0"/>
              <a:t>Sadly, this architecture has one or two gaps currently…</a:t>
            </a:r>
          </a:p>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37</a:t>
            </a:fld>
            <a:endParaRPr lang="en-GB"/>
          </a:p>
        </p:txBody>
      </p:sp>
    </p:spTree>
    <p:extLst>
      <p:ext uri="{BB962C8B-B14F-4D97-AF65-F5344CB8AC3E}">
        <p14:creationId xmlns:p14="http://schemas.microsoft.com/office/powerpoint/2010/main" val="1396146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 love to be able to </a:t>
            </a:r>
            <a:r>
              <a:rPr lang="en-GB" dirty="0" err="1" smtClean="0"/>
              <a:t>Polybase</a:t>
            </a:r>
            <a:r>
              <a:rPr lang="en-GB" dirty="0" smtClean="0"/>
              <a:t> directly from the Data Lake into Azure DW. But unlike</a:t>
            </a:r>
            <a:r>
              <a:rPr lang="en-GB" baseline="0" dirty="0" smtClean="0"/>
              <a:t> blob storage, which is essentially a HDFS store, ADLS is a WHDFS layer, which has not yet been implemented. You can direct the results of your U-SQL jobs directly into blob storage, but I’d actually prefer to have everything live within the data lake and do away with blob storage all together. This feature is coming at some point, but there’s no indication of when just yet.</a:t>
            </a:r>
          </a:p>
          <a:p>
            <a:endParaRPr lang="en-GB" baseline="0" dirty="0" smtClean="0"/>
          </a:p>
          <a:p>
            <a:r>
              <a:rPr lang="en-GB" baseline="0" dirty="0" smtClean="0"/>
              <a:t>You can’t write directly from U-SQL to the ADW; I can understand why this is a tricky one. The individual compute nodes of the U-SQL job would have to interact directly with the ADW compute nodes to achieve any efficiency – if the job pushed all inserts through the control node then it would be just as inefficient as SSIS or ADL. Again, this feature is on the roadmap so I’m interested to see how they achieve it.</a:t>
            </a:r>
          </a:p>
          <a:p>
            <a:endParaRPr lang="en-GB" baseline="0" dirty="0" smtClean="0"/>
          </a:p>
          <a:p>
            <a:r>
              <a:rPr lang="en-GB" baseline="0" dirty="0" smtClean="0"/>
              <a:t>The Data Lake upload is a little tricky currently – you can upload to blob storage very easily but integrating with Data Lake Store requires custom </a:t>
            </a:r>
            <a:r>
              <a:rPr lang="en-GB" baseline="0" dirty="0" smtClean="0"/>
              <a:t>code or using additional command-line tools such as </a:t>
            </a:r>
            <a:r>
              <a:rPr lang="en-GB" baseline="0" dirty="0" err="1" smtClean="0"/>
              <a:t>Sqoop</a:t>
            </a:r>
            <a:r>
              <a:rPr lang="en-GB" baseline="0" dirty="0" smtClean="0"/>
              <a:t>. </a:t>
            </a:r>
            <a:r>
              <a:rPr lang="en-GB" baseline="0" dirty="0" smtClean="0"/>
              <a:t>Hopefully we’ll be seeing some SSIS custom components before too </a:t>
            </a:r>
            <a:r>
              <a:rPr lang="en-GB" baseline="0" dirty="0" smtClean="0"/>
              <a:t>long for our automated uploads, perhaps even using </a:t>
            </a:r>
            <a:r>
              <a:rPr lang="en-GB" baseline="0" dirty="0" err="1" smtClean="0"/>
              <a:t>Sqoop</a:t>
            </a:r>
            <a:r>
              <a:rPr lang="en-GB" baseline="0" dirty="0" smtClean="0"/>
              <a:t> under the covers. </a:t>
            </a:r>
            <a:r>
              <a:rPr lang="en-GB" baseline="0" dirty="0" smtClean="0"/>
              <a:t>If not, I’ll likely end up building one myself.</a:t>
            </a:r>
          </a:p>
          <a:p>
            <a:endParaRPr lang="en-GB" baseline="0" dirty="0" smtClean="0"/>
          </a:p>
          <a:p>
            <a:r>
              <a:rPr lang="en-GB" baseline="0" dirty="0" smtClean="0"/>
              <a:t>Finally, ADW is not currently compatible with SQL Management Studio or with all features from SSDT. This is in the works and we should be hearing about it soon!</a:t>
            </a:r>
          </a:p>
          <a:p>
            <a:endParaRPr lang="en-GB" baseline="0" dirty="0" smtClean="0"/>
          </a:p>
          <a:p>
            <a:r>
              <a:rPr lang="en-GB" baseline="0" dirty="0" smtClean="0"/>
              <a:t>So – whilst there are gaps, each and every issue is being addressed and pushed forward. What we’re looking at is the PREVIEW version of this technology, which already has massive potential. Once these systems are released and mature, I have absolutely no doubt that these issues will all be resolved.</a:t>
            </a:r>
          </a:p>
          <a:p>
            <a:endParaRPr lang="en-GB" baseline="0" dirty="0" smtClean="0"/>
          </a:p>
          <a:p>
            <a:r>
              <a:rPr lang="en-GB" baseline="0" dirty="0" smtClean="0"/>
              <a:t>There is so much that we can do with this new structure, but it’s going to take a year or so of people trying it in the real world until we even realise how much potential it has! This is where BI is heading, these are the tools that I see changing our industry over the next few years.</a:t>
            </a:r>
          </a:p>
          <a:p>
            <a:endParaRPr lang="en-GB" baseline="0" dirty="0" smtClean="0"/>
          </a:p>
          <a:p>
            <a:r>
              <a:rPr lang="en-GB" baseline="0" dirty="0" smtClean="0"/>
              <a:t>It’s an exciting time to be an ETL guy…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38</a:t>
            </a:fld>
            <a:endParaRPr lang="en-GB"/>
          </a:p>
        </p:txBody>
      </p:sp>
    </p:spTree>
    <p:extLst>
      <p:ext uri="{BB962C8B-B14F-4D97-AF65-F5344CB8AC3E}">
        <p14:creationId xmlns:p14="http://schemas.microsoft.com/office/powerpoint/2010/main" val="1636933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main questions we</a:t>
            </a:r>
            <a:r>
              <a:rPr lang="en-GB" baseline="0" dirty="0" smtClean="0"/>
              <a:t> received were around use cases, I’ve included the most interesting one:</a:t>
            </a:r>
          </a:p>
          <a:p>
            <a:endParaRPr lang="en-GB" baseline="0" dirty="0" smtClean="0"/>
          </a:p>
          <a:p>
            <a:r>
              <a:rPr lang="en-GB" baseline="0" dirty="0" smtClean="0"/>
              <a:t>Q: Why would you aggregate in Lakes before moving to ADW?</a:t>
            </a:r>
          </a:p>
          <a:p>
            <a:r>
              <a:rPr lang="en-GB" baseline="0" dirty="0" smtClean="0"/>
              <a:t>A: It’s true that my example was spurious – using ADLA on a few hundred Mb of data is hardly a good use case. ADLA takes at LEAST a minute to allocate compute nodes, so it’s never going to be the performant option at those sizes. The real benefit is when you get to much larger sizes – terabytes and petabytes are ADLA’s bread and butter. But, same goes for ADW – it can handle such volumes so why not put them in? For me, this comes down to what you want to expose to your user and the type of data you’re dealing with.</a:t>
            </a:r>
          </a:p>
          <a:p>
            <a:endParaRPr lang="en-GB" baseline="0" dirty="0" smtClean="0"/>
          </a:p>
          <a:p>
            <a:r>
              <a:rPr lang="en-GB" baseline="0" dirty="0" smtClean="0"/>
              <a:t>Take Twitter feeds for example – we wouldn’t want to include the full metadata of every single tweet in ADW. Firstly, it’s a tool for performing aggregate calculations, not text mining, it simply wouldn’t perform well. Secondly, the user doesn’t need to see all of the data, and wouldn’t be able to make sense of most of it.</a:t>
            </a:r>
          </a:p>
          <a:p>
            <a:endParaRPr lang="en-GB" baseline="0" dirty="0" smtClean="0"/>
          </a:p>
          <a:p>
            <a:r>
              <a:rPr lang="en-GB" baseline="0" dirty="0" smtClean="0"/>
              <a:t>A more realistic scenario, is using U-SQL to perform term extraction and sentiment analysis and pushing that out as Fact &amp; Dimension tables, which can then be used to augment an existing data model.</a:t>
            </a:r>
          </a:p>
          <a:p>
            <a:endParaRPr lang="en-GB" baseline="0" dirty="0" smtClean="0"/>
          </a:p>
          <a:p>
            <a:r>
              <a:rPr lang="en-GB" baseline="0" dirty="0" smtClean="0"/>
              <a:t>Also, ADW’s </a:t>
            </a:r>
            <a:r>
              <a:rPr lang="en-GB" baseline="0" dirty="0" err="1" smtClean="0"/>
              <a:t>Polybase</a:t>
            </a:r>
            <a:r>
              <a:rPr lang="en-GB" baseline="0" dirty="0" smtClean="0"/>
              <a:t> can only handle Delimited and Hadoop-format flat files, whereas U-SQL can shred through JSON, XML, PDFs… pretty much anything you can write extraction logic for. So maybe all your ADLA is doing is stripping out useful data into a state where it can be ingested!</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39</a:t>
            </a:fld>
            <a:endParaRPr lang="en-GB"/>
          </a:p>
        </p:txBody>
      </p:sp>
    </p:spTree>
    <p:extLst>
      <p:ext uri="{BB962C8B-B14F-4D97-AF65-F5344CB8AC3E}">
        <p14:creationId xmlns:p14="http://schemas.microsoft.com/office/powerpoint/2010/main" val="3042029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one or two bits of cloud terminology I want to get out of the way first.</a:t>
            </a:r>
            <a:r>
              <a:rPr lang="en-GB" baseline="0" dirty="0"/>
              <a:t> </a:t>
            </a:r>
            <a:r>
              <a:rPr lang="en-GB" baseline="0" dirty="0" smtClean="0"/>
              <a:t>The chart represents how much personal responsibility you take for different types of service offering, and how much is done for you.</a:t>
            </a:r>
          </a:p>
          <a:p>
            <a:endParaRPr lang="en-GB" baseline="0" dirty="0" smtClean="0"/>
          </a:p>
          <a:p>
            <a:r>
              <a:rPr lang="en-GB" baseline="0" dirty="0" smtClean="0"/>
              <a:t>Way over on the left, we have traditional on-prem. The hardware is your problem, storing the server somewhere is your problem, managing the windows installation and patching is your problem. Basically, you’re responsible for absolutely everything once the system has been installed and turned on. Sure, you may have a replacement guarantee if a hard-disk melts, but it’s still your responsibility to call someone out to fix it.</a:t>
            </a:r>
          </a:p>
          <a:p>
            <a:endParaRPr lang="en-GB" baseline="0" dirty="0" smtClean="0"/>
          </a:p>
          <a:p>
            <a:r>
              <a:rPr lang="en-GB" baseline="0" dirty="0" smtClean="0"/>
              <a:t>Next we have infrastructure as a service, or IaaS. It’s basically renting a virtual machine as a cloud service. You don’t know what the VM host looks like, you don’t know anything about the physical hardware, that’s </a:t>
            </a:r>
            <a:r>
              <a:rPr lang="en-GB" b="1" baseline="0" dirty="0" smtClean="0"/>
              <a:t>not </a:t>
            </a:r>
            <a:r>
              <a:rPr lang="en-GB" baseline="0" dirty="0" smtClean="0"/>
              <a:t>your problem. However, once the VM is up and running, everything else is yours. Patching the OS, installing software, managing security and permissions, firewalls, </a:t>
            </a:r>
            <a:r>
              <a:rPr lang="en-GB" baseline="0" dirty="0" err="1" smtClean="0"/>
              <a:t>everyting</a:t>
            </a:r>
            <a:r>
              <a:rPr lang="en-GB" baseline="0" dirty="0" smtClean="0"/>
              <a:t>. So there’s this nice split of responsibility – you can happily ignore hardware whilst managing software.</a:t>
            </a:r>
          </a:p>
          <a:p>
            <a:endParaRPr lang="en-GB" baseline="0" dirty="0" smtClean="0"/>
          </a:p>
          <a:p>
            <a:r>
              <a:rPr lang="en-GB" baseline="0" dirty="0" smtClean="0"/>
              <a:t>Then we have Platform as a Service, or PaaS. This is another step away – you’re given a working foundation on which to build whilst everything else is done for you. In the case of Azure SQL DB, you don’t need to know what OS it’s running on, or the physical hardware, or even the software version. Microsoft patches the database, takes backups, records analytics and generally manages it for you – I know quite a few DBAs who are horrified by that thought.</a:t>
            </a:r>
          </a:p>
          <a:p>
            <a:endParaRPr lang="en-GB" baseline="0" dirty="0" smtClean="0"/>
          </a:p>
          <a:p>
            <a:r>
              <a:rPr lang="en-GB" baseline="0" dirty="0" smtClean="0"/>
              <a:t>Then there’s SaaS – Software as a Service, basically a web application that you log on and use, you don’t know what database technology they use, or their architecture approach, you’re simply interested in the app.</a:t>
            </a:r>
          </a:p>
          <a:p>
            <a:endParaRPr lang="en-GB" baseline="0" dirty="0" smtClean="0"/>
          </a:p>
          <a:p>
            <a:r>
              <a:rPr lang="en-GB" baseline="0" dirty="0" smtClean="0"/>
              <a:t>So – with BI we’ve had limited choice here. Azure SQL DB has been pretty restricted for true BI, the “enterprise warehouse” doesn’t quite sit without some of the warehousing features we’re used to. And so we tend to take an IaaS approach, we install SQL Server on a VM. Sure, we can turn it off when we’re not using it and save some cash, we can even distribute across servers and power them up/down independently. Need SSRS at night but not SSIS? Turn off your SSIS box!</a:t>
            </a:r>
          </a:p>
          <a:p>
            <a:endParaRPr lang="en-GB" baseline="0" dirty="0" smtClean="0"/>
          </a:p>
          <a:p>
            <a:r>
              <a:rPr lang="en-GB" baseline="0" dirty="0" smtClean="0"/>
              <a:t>But that /was/ the case. It’s no longer the case – we’re getting some new toys to play with.</a:t>
            </a:r>
          </a:p>
        </p:txBody>
      </p:sp>
      <p:sp>
        <p:nvSpPr>
          <p:cNvPr id="4" name="Slide Number Placeholder 3"/>
          <p:cNvSpPr>
            <a:spLocks noGrp="1"/>
          </p:cNvSpPr>
          <p:nvPr>
            <p:ph type="sldNum" sz="quarter" idx="10"/>
          </p:nvPr>
        </p:nvSpPr>
        <p:spPr/>
        <p:txBody>
          <a:bodyPr/>
          <a:lstStyle/>
          <a:p>
            <a:fld id="{FB374D8C-BCFD-43F5-A7FB-AB65415F61D5}" type="slidenum">
              <a:rPr lang="en-GB" smtClean="0"/>
              <a:t>4</a:t>
            </a:fld>
            <a:endParaRPr lang="en-GB"/>
          </a:p>
        </p:txBody>
      </p:sp>
    </p:spTree>
    <p:extLst>
      <p:ext uri="{BB962C8B-B14F-4D97-AF65-F5344CB8AC3E}">
        <p14:creationId xmlns:p14="http://schemas.microsoft.com/office/powerpoint/2010/main" val="4204269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a quick note – we’ve recently started the Surrey PASS</a:t>
            </a:r>
            <a:r>
              <a:rPr lang="en-GB" baseline="0" dirty="0" smtClean="0"/>
              <a:t> Chapter. We’ll be meeting in Guildford once a month, talking about SQL Server, Azure, BI, Analytics and everything in between. We’re just getting started so the main thing we need is people! People to speak, people to provide ideas but, most importantly, people to come along and help us build a new community!</a:t>
            </a:r>
          </a:p>
          <a:p>
            <a:endParaRPr lang="en-GB" baseline="0" dirty="0" smtClean="0"/>
          </a:p>
          <a:p>
            <a:r>
              <a:rPr lang="en-GB" baseline="0" dirty="0" smtClean="0"/>
              <a:t>Also, we’ll buy the beer &amp; pizza. That should be reason enough right?</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40</a:t>
            </a:fld>
            <a:endParaRPr lang="en-GB"/>
          </a:p>
        </p:txBody>
      </p:sp>
    </p:spTree>
    <p:extLst>
      <p:ext uri="{BB962C8B-B14F-4D97-AF65-F5344CB8AC3E}">
        <p14:creationId xmlns:p14="http://schemas.microsoft.com/office/powerpoint/2010/main" val="3367310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Feel</a:t>
            </a:r>
            <a:r>
              <a:rPr lang="en-GB" baseline="0" dirty="0" smtClean="0"/>
              <a:t> free to get hold of me if you have any questions or thoughts about the tech, if you’re having trouble with anything, or if you just want to say hello.</a:t>
            </a:r>
          </a:p>
          <a:p>
            <a:endParaRPr lang="en-GB" baseline="0" dirty="0" smtClean="0"/>
          </a:p>
          <a:p>
            <a:r>
              <a:rPr lang="en-GB" baseline="0" dirty="0" smtClean="0"/>
              <a:t>Obviously, we’d be delighted to see if there’s any way </a:t>
            </a:r>
            <a:r>
              <a:rPr lang="en-GB" baseline="0" dirty="0" err="1" smtClean="0"/>
              <a:t>Adatis</a:t>
            </a:r>
            <a:r>
              <a:rPr lang="en-GB" baseline="0" dirty="0" smtClean="0"/>
              <a:t> can help you achieve your BI and Warehousing goals as well!</a:t>
            </a:r>
          </a:p>
          <a:p>
            <a:endParaRPr lang="en-GB" baseline="0" dirty="0" smtClean="0"/>
          </a:p>
          <a:p>
            <a:r>
              <a:rPr lang="en-GB" baseline="0" dirty="0" smtClean="0"/>
              <a:t>Thanks for Reading!</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41</a:t>
            </a:fld>
            <a:endParaRPr lang="en-GB"/>
          </a:p>
        </p:txBody>
      </p:sp>
    </p:spTree>
    <p:extLst>
      <p:ext uri="{BB962C8B-B14F-4D97-AF65-F5344CB8AC3E}">
        <p14:creationId xmlns:p14="http://schemas.microsoft.com/office/powerpoint/2010/main" val="32934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That’s what this talk is about. Times are changing, new cloud technologies are coming out, but even now we use Azure in a very traditional approach, clinging to the old ways.</a:t>
            </a:r>
          </a:p>
          <a:p>
            <a:endParaRPr lang="en-GB" baseline="0" dirty="0" smtClean="0"/>
          </a:p>
          <a:p>
            <a:r>
              <a:rPr lang="en-GB" baseline="0" dirty="0" smtClean="0"/>
              <a:t>But what are the old ways? And what made them that way?</a:t>
            </a:r>
          </a:p>
        </p:txBody>
      </p:sp>
      <p:sp>
        <p:nvSpPr>
          <p:cNvPr id="4" name="Slide Number Placeholder 3"/>
          <p:cNvSpPr>
            <a:spLocks noGrp="1"/>
          </p:cNvSpPr>
          <p:nvPr>
            <p:ph type="sldNum" sz="quarter" idx="10"/>
          </p:nvPr>
        </p:nvSpPr>
        <p:spPr/>
        <p:txBody>
          <a:bodyPr/>
          <a:lstStyle/>
          <a:p>
            <a:fld id="{E42098B0-69E3-4C61-8EC2-D8A56A0E6DC7}" type="slidenum">
              <a:rPr lang="en-GB" smtClean="0"/>
              <a:t>5</a:t>
            </a:fld>
            <a:endParaRPr lang="en-GB"/>
          </a:p>
        </p:txBody>
      </p:sp>
    </p:spTree>
    <p:extLst>
      <p:ext uri="{BB962C8B-B14F-4D97-AF65-F5344CB8AC3E}">
        <p14:creationId xmlns:p14="http://schemas.microsoft.com/office/powerpoint/2010/main" val="4067887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should be familiar</a:t>
            </a:r>
            <a:r>
              <a:rPr lang="en-GB" baseline="0" dirty="0" smtClean="0"/>
              <a:t> to any warehouse developers or architects out there. It’s the most basic data loading approach out there and super standard across many industries.</a:t>
            </a:r>
          </a:p>
          <a:p>
            <a:endParaRPr lang="en-GB" baseline="0" dirty="0" smtClean="0"/>
          </a:p>
          <a:p>
            <a:r>
              <a:rPr lang="en-GB" baseline="0" dirty="0" smtClean="0"/>
              <a:t>You grab source data from various places using SSIS and dump it in a common staging database.</a:t>
            </a:r>
          </a:p>
          <a:p>
            <a:endParaRPr lang="en-GB" baseline="0" dirty="0" smtClean="0"/>
          </a:p>
          <a:p>
            <a:r>
              <a:rPr lang="en-GB" baseline="0" dirty="0" smtClean="0"/>
              <a:t>You pick it up again and apply data cleaning, validation, harmonising and so on. You might pop it into MDS and back. Essentially, you perform some transformations.</a:t>
            </a:r>
          </a:p>
          <a:p>
            <a:endParaRPr lang="en-GB" baseline="0" dirty="0" smtClean="0"/>
          </a:p>
          <a:p>
            <a:r>
              <a:rPr lang="en-GB" baseline="0" dirty="0" smtClean="0"/>
              <a:t>We then grab that cleaned data and transform it into our warehouse data models, usually a Kimball-style star schema with key lookups and all that jazz.</a:t>
            </a:r>
          </a:p>
          <a:p>
            <a:endParaRPr lang="en-GB" baseline="0" dirty="0" smtClean="0"/>
          </a:p>
          <a:p>
            <a:r>
              <a:rPr lang="en-GB" baseline="0" dirty="0" smtClean="0"/>
              <a:t>Why do we do it this way? Well because generally SSIS is very fast compared to performing the same action on a database engine. If we need to process tens of millions of rows, we pull the first 10,000 into memory, begin our first task, maybe converting data types. When that’s done, we start the next task on that 10,000 – adding computed columns this time, but while we do that we bring the next 10,000 into memory and put them through the first task. In this way we have a pipeline of transformations happening purely in memory. It’s historically been the most effective, maintainable approach.</a:t>
            </a:r>
          </a:p>
          <a:p>
            <a:endParaRPr lang="en-GB" baseline="0" dirty="0"/>
          </a:p>
          <a:p>
            <a:r>
              <a:rPr lang="en-GB" baseline="0" dirty="0" smtClean="0"/>
              <a:t>Taking a step back, we’re following the same pattern – we extract, we transform, then we load.</a:t>
            </a:r>
          </a:p>
        </p:txBody>
      </p:sp>
      <p:sp>
        <p:nvSpPr>
          <p:cNvPr id="4" name="Slide Number Placeholder 3"/>
          <p:cNvSpPr>
            <a:spLocks noGrp="1"/>
          </p:cNvSpPr>
          <p:nvPr>
            <p:ph type="sldNum" sz="quarter" idx="10"/>
          </p:nvPr>
        </p:nvSpPr>
        <p:spPr/>
        <p:txBody>
          <a:bodyPr/>
          <a:lstStyle/>
          <a:p>
            <a:fld id="{FB374D8C-BCFD-43F5-A7FB-AB65415F61D5}" type="slidenum">
              <a:rPr lang="en-GB" smtClean="0"/>
              <a:t>6</a:t>
            </a:fld>
            <a:endParaRPr lang="en-GB"/>
          </a:p>
        </p:txBody>
      </p:sp>
    </p:spTree>
    <p:extLst>
      <p:ext uri="{BB962C8B-B14F-4D97-AF65-F5344CB8AC3E}">
        <p14:creationId xmlns:p14="http://schemas.microsoft.com/office/powerpoint/2010/main" val="44413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EXTRACT, TRANSFORM, LOAD</a:t>
            </a:r>
          </a:p>
          <a:p>
            <a:endParaRPr lang="en-GB" baseline="0" dirty="0" smtClean="0"/>
          </a:p>
          <a:p>
            <a:r>
              <a:rPr lang="en-GB" baseline="0" dirty="0" smtClean="0"/>
              <a:t>That’s the mantra of the warehouse developer. It’s so </a:t>
            </a:r>
            <a:r>
              <a:rPr lang="en-GB" baseline="0" dirty="0" err="1" smtClean="0"/>
              <a:t>prevelant</a:t>
            </a:r>
            <a:r>
              <a:rPr lang="en-GB" baseline="0" dirty="0" smtClean="0"/>
              <a:t> that tools such as SSIS, </a:t>
            </a:r>
            <a:r>
              <a:rPr lang="en-GB" baseline="0" dirty="0" err="1" smtClean="0"/>
              <a:t>Talend</a:t>
            </a:r>
            <a:r>
              <a:rPr lang="en-GB" baseline="0" dirty="0" smtClean="0"/>
              <a:t>, </a:t>
            </a:r>
            <a:r>
              <a:rPr lang="en-GB" baseline="0" dirty="0" err="1" smtClean="0"/>
              <a:t>Datastage</a:t>
            </a:r>
            <a:r>
              <a:rPr lang="en-GB" baseline="0" dirty="0" smtClean="0"/>
              <a:t> </a:t>
            </a:r>
            <a:r>
              <a:rPr lang="en-GB" baseline="0" dirty="0" err="1" smtClean="0"/>
              <a:t>etc</a:t>
            </a:r>
            <a:r>
              <a:rPr lang="en-GB" baseline="0" dirty="0" smtClean="0"/>
              <a:t> are known as ETL tools.</a:t>
            </a:r>
          </a:p>
          <a:p>
            <a:endParaRPr lang="en-GB" baseline="0" dirty="0" smtClean="0"/>
          </a:p>
          <a:p>
            <a:r>
              <a:rPr lang="en-GB" baseline="0" dirty="0" smtClean="0"/>
              <a:t>But this is the assumption we’re here to question. Just because ETL was the right approach previously, we now have access to radically different tech.</a:t>
            </a:r>
          </a:p>
        </p:txBody>
      </p:sp>
      <p:sp>
        <p:nvSpPr>
          <p:cNvPr id="4" name="Slide Number Placeholder 3"/>
          <p:cNvSpPr>
            <a:spLocks noGrp="1"/>
          </p:cNvSpPr>
          <p:nvPr>
            <p:ph type="sldNum" sz="quarter" idx="10"/>
          </p:nvPr>
        </p:nvSpPr>
        <p:spPr/>
        <p:txBody>
          <a:bodyPr/>
          <a:lstStyle/>
          <a:p>
            <a:fld id="{E42098B0-69E3-4C61-8EC2-D8A56A0E6DC7}" type="slidenum">
              <a:rPr lang="en-GB" smtClean="0"/>
              <a:t>7</a:t>
            </a:fld>
            <a:endParaRPr lang="en-GB"/>
          </a:p>
        </p:txBody>
      </p:sp>
    </p:spTree>
    <p:extLst>
      <p:ext uri="{BB962C8B-B14F-4D97-AF65-F5344CB8AC3E}">
        <p14:creationId xmlns:p14="http://schemas.microsoft.com/office/powerpoint/2010/main" val="347141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Before we crack on, this talk is </a:t>
            </a:r>
            <a:r>
              <a:rPr lang="en-GB" b="1" baseline="0" dirty="0" smtClean="0"/>
              <a:t>NOT </a:t>
            </a:r>
            <a:r>
              <a:rPr lang="en-GB" baseline="0" dirty="0" smtClean="0"/>
              <a:t>about getting data into Azure. There are loads of different methods, and they’re all very straightforward. Take your pick of your favourite and go for it.</a:t>
            </a:r>
          </a:p>
          <a:p>
            <a:endParaRPr lang="en-GB" baseline="0" dirty="0" smtClean="0"/>
          </a:p>
          <a:p>
            <a:r>
              <a:rPr lang="en-GB" baseline="0" dirty="0" smtClean="0"/>
              <a:t>The rest of the talk assumes you’ve managed to get your data into Azure blob storage already!</a:t>
            </a:r>
          </a:p>
        </p:txBody>
      </p:sp>
      <p:sp>
        <p:nvSpPr>
          <p:cNvPr id="4" name="Slide Number Placeholder 3"/>
          <p:cNvSpPr>
            <a:spLocks noGrp="1"/>
          </p:cNvSpPr>
          <p:nvPr>
            <p:ph type="sldNum" sz="quarter" idx="10"/>
          </p:nvPr>
        </p:nvSpPr>
        <p:spPr/>
        <p:txBody>
          <a:bodyPr/>
          <a:lstStyle/>
          <a:p>
            <a:fld id="{E42098B0-69E3-4C61-8EC2-D8A56A0E6DC7}" type="slidenum">
              <a:rPr lang="en-GB" smtClean="0"/>
              <a:t>8</a:t>
            </a:fld>
            <a:endParaRPr lang="en-GB"/>
          </a:p>
        </p:txBody>
      </p:sp>
    </p:spTree>
    <p:extLst>
      <p:ext uri="{BB962C8B-B14F-4D97-AF65-F5344CB8AC3E}">
        <p14:creationId xmlns:p14="http://schemas.microsoft.com/office/powerpoint/2010/main" val="137888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Alright – foundations laid, on to the interesting things!</a:t>
            </a:r>
            <a:endParaRPr lang="en-GB" dirty="0"/>
          </a:p>
        </p:txBody>
      </p:sp>
      <p:sp>
        <p:nvSpPr>
          <p:cNvPr id="4" name="Slide Number Placeholder 3"/>
          <p:cNvSpPr>
            <a:spLocks noGrp="1"/>
          </p:cNvSpPr>
          <p:nvPr>
            <p:ph type="sldNum" sz="quarter" idx="10"/>
          </p:nvPr>
        </p:nvSpPr>
        <p:spPr/>
        <p:txBody>
          <a:bodyPr/>
          <a:lstStyle/>
          <a:p>
            <a:fld id="{FB374D8C-BCFD-43F5-A7FB-AB65415F61D5}" type="slidenum">
              <a:rPr lang="en-GB" smtClean="0"/>
              <a:t>9</a:t>
            </a:fld>
            <a:endParaRPr lang="en-GB"/>
          </a:p>
        </p:txBody>
      </p:sp>
    </p:spTree>
    <p:extLst>
      <p:ext uri="{BB962C8B-B14F-4D97-AF65-F5344CB8AC3E}">
        <p14:creationId xmlns:p14="http://schemas.microsoft.com/office/powerpoint/2010/main" val="1316388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277200" y="453600"/>
            <a:ext cx="8596668" cy="609600"/>
          </a:xfrm>
          <a:prstGeom prst="rect">
            <a:avLst/>
          </a:prstGeom>
        </p:spPr>
        <p:txBody>
          <a:bodyPr>
            <a:normAutofit/>
          </a:bodyPr>
          <a:lstStyle>
            <a:lvl1pPr>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7705482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Accent Color Teal Demo">
    <p:bg>
      <p:bgPr>
        <a:solidFill>
          <a:schemeClr val="accent2"/>
        </a:solidFill>
        <a:effectLst/>
      </p:bgPr>
    </p:bg>
    <p:spTree>
      <p:nvGrpSpPr>
        <p:cNvPr id="1" name=""/>
        <p:cNvGrpSpPr/>
        <p:nvPr/>
      </p:nvGrpSpPr>
      <p:grpSpPr>
        <a:xfrm>
          <a:off x="0" y="0"/>
          <a:ext cx="0" cy="0"/>
          <a:chOff x="0" y="0"/>
          <a:chExt cx="0" cy="0"/>
        </a:xfrm>
      </p:grpSpPr>
      <p:sp>
        <p:nvSpPr>
          <p:cNvPr id="5" name="Title"/>
          <p:cNvSpPr txBox="1">
            <a:spLocks/>
          </p:cNvSpPr>
          <p:nvPr userDrawn="1"/>
        </p:nvSpPr>
        <p:spPr>
          <a:xfrm>
            <a:off x="269239" y="2084173"/>
            <a:ext cx="9860673" cy="1793104"/>
          </a:xfrm>
          <a:prstGeom prst="rect">
            <a:avLst/>
          </a:prstGeom>
        </p:spPr>
        <p:txBody>
          <a:bodyPr/>
          <a:lstStyle>
            <a:lvl1pPr marL="0" indent="0" algn="l" defTabSz="896386" rtl="0" eaLnBrk="1" latinLnBrk="0" hangingPunct="1">
              <a:spcBef>
                <a:spcPct val="20000"/>
              </a:spcBef>
              <a:buFont typeface="Arial" pitchFamily="34" charset="0"/>
              <a:buNone/>
              <a:defRPr sz="16273" kern="1200">
                <a:gradFill>
                  <a:gsLst>
                    <a:gs pos="2917">
                      <a:schemeClr val="bg1"/>
                    </a:gs>
                    <a:gs pos="100000">
                      <a:schemeClr val="bg1"/>
                    </a:gs>
                  </a:gsLst>
                  <a:lin ang="5400000" scaled="0"/>
                </a:gradFill>
                <a:latin typeface="+mj-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j-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j-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896386" rtl="0" eaLnBrk="1" fontAlgn="auto" latinLnBrk="0" hangingPunct="1">
              <a:lnSpc>
                <a:spcPct val="100000"/>
              </a:lnSpc>
              <a:spcBef>
                <a:spcPct val="20000"/>
              </a:spcBef>
              <a:spcAft>
                <a:spcPts val="0"/>
              </a:spcAft>
              <a:buClrTx/>
              <a:buSzTx/>
              <a:buFont typeface="Arial" pitchFamily="34" charset="0"/>
              <a:buNone/>
              <a:tabLst/>
              <a:defRPr/>
            </a:pPr>
            <a:r>
              <a:rPr kumimoji="0" lang="en-US" sz="16273" b="0" i="0" u="none" strike="noStrike" kern="1200" cap="none" spc="0" normalizeH="0" baseline="0" noProof="0" dirty="0" smtClean="0">
                <a:ln>
                  <a:noFill/>
                </a:ln>
                <a:gradFill>
                  <a:gsLst>
                    <a:gs pos="2917">
                      <a:srgbClr val="FFFFFF"/>
                    </a:gs>
                    <a:gs pos="100000">
                      <a:srgbClr val="FFFFFF"/>
                    </a:gs>
                  </a:gsLst>
                  <a:lin ang="5400000" scaled="0"/>
                </a:gradFill>
                <a:effectLst/>
                <a:uLnTx/>
                <a:uFillTx/>
                <a:latin typeface="Segoe UI Light"/>
                <a:ea typeface="+mn-ea"/>
                <a:cs typeface="+mn-cs"/>
              </a:rPr>
              <a:t>Demo</a:t>
            </a:r>
            <a:endParaRPr kumimoji="0" lang="en-US" sz="16273" b="0" i="0" u="none" strike="noStrike" kern="1200" cap="none" spc="0" normalizeH="0" baseline="0" noProof="0" dirty="0">
              <a:ln>
                <a:noFill/>
              </a:ln>
              <a:gradFill>
                <a:gsLst>
                  <a:gs pos="2917">
                    <a:srgbClr val="FFFFFF"/>
                  </a:gs>
                  <a:gs pos="100000">
                    <a:srgbClr val="FFFFFF"/>
                  </a:gs>
                </a:gsLst>
                <a:lin ang="5400000" scaled="0"/>
              </a:gradFill>
              <a:effectLst/>
              <a:uLnTx/>
              <a:uFillTx/>
              <a:latin typeface="Segoe UI Light"/>
              <a:ea typeface="+mn-ea"/>
              <a:cs typeface="+mn-cs"/>
            </a:endParaRPr>
          </a:p>
        </p:txBody>
      </p:sp>
      <p:sp>
        <p:nvSpPr>
          <p:cNvPr id="6" name="Title 1"/>
          <p:cNvSpPr txBox="1">
            <a:spLocks/>
          </p:cNvSpPr>
          <p:nvPr userDrawn="1"/>
        </p:nvSpPr>
        <p:spPr>
          <a:xfrm>
            <a:off x="277200" y="453600"/>
            <a:ext cx="8596668" cy="609600"/>
          </a:xfrm>
          <a:prstGeom prst="rect">
            <a:avLst/>
          </a:prstGeom>
        </p:spPr>
        <p:txBody>
          <a:bodyPr>
            <a:normAutofit/>
          </a:bodyPr>
          <a:lstStyle>
            <a:defPPr>
              <a:defRPr lang="en-US"/>
            </a:defPPr>
            <a:lvl1pPr lvl="0" defTabSz="457200">
              <a:spcBef>
                <a:spcPct val="0"/>
              </a:spcBef>
              <a:buNone/>
              <a:defRPr sz="3200">
                <a:solidFill>
                  <a:schemeClr val="bg1"/>
                </a:solidFill>
                <a:latin typeface="Segoe UI" panose="020B0502040204020203" pitchFamily="34" charset="0"/>
                <a:ea typeface="+mj-ea"/>
                <a:cs typeface="Segoe UI" panose="020B0502040204020203"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dirty="0" smtClean="0">
                <a:solidFill>
                  <a:schemeClr val="tx1"/>
                </a:solidFill>
              </a:rPr>
              <a:t>Click to edit Master title style</a:t>
            </a:r>
            <a:endParaRPr lang="en-US" dirty="0">
              <a:solidFill>
                <a:schemeClr val="tx1"/>
              </a:solidFill>
            </a:endParaRPr>
          </a:p>
        </p:txBody>
      </p:sp>
    </p:spTree>
    <p:extLst>
      <p:ext uri="{BB962C8B-B14F-4D97-AF65-F5344CB8AC3E}">
        <p14:creationId xmlns:p14="http://schemas.microsoft.com/office/powerpoint/2010/main" val="172615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Accent Color Teal">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5196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Accent Color Orange Demo">
    <p:bg>
      <p:bgPr>
        <a:solidFill>
          <a:schemeClr val="accent4"/>
        </a:solidFill>
        <a:effectLst/>
      </p:bgPr>
    </p:bg>
    <p:spTree>
      <p:nvGrpSpPr>
        <p:cNvPr id="1" name=""/>
        <p:cNvGrpSpPr/>
        <p:nvPr/>
      </p:nvGrpSpPr>
      <p:grpSpPr>
        <a:xfrm>
          <a:off x="0" y="0"/>
          <a:ext cx="0" cy="0"/>
          <a:chOff x="0" y="0"/>
          <a:chExt cx="0" cy="0"/>
        </a:xfrm>
      </p:grpSpPr>
      <p:sp>
        <p:nvSpPr>
          <p:cNvPr id="5" name="Title 1"/>
          <p:cNvSpPr txBox="1">
            <a:spLocks/>
          </p:cNvSpPr>
          <p:nvPr userDrawn="1"/>
        </p:nvSpPr>
        <p:spPr>
          <a:xfrm>
            <a:off x="277200" y="453600"/>
            <a:ext cx="8596668" cy="609600"/>
          </a:xfrm>
          <a:prstGeom prst="rect">
            <a:avLst/>
          </a:prstGeom>
        </p:spPr>
        <p:txBody>
          <a:bodyPr>
            <a:normAutofit/>
          </a:bodyPr>
          <a:lstStyle>
            <a:defPPr>
              <a:defRPr lang="en-US"/>
            </a:defPPr>
            <a:lvl1pPr lvl="0" defTabSz="457200">
              <a:spcBef>
                <a:spcPct val="0"/>
              </a:spcBef>
              <a:buNone/>
              <a:defRPr sz="3200">
                <a:latin typeface="Segoe UI" panose="020B0502040204020203" pitchFamily="34" charset="0"/>
                <a:ea typeface="+mj-ea"/>
                <a:cs typeface="Segoe UI" panose="020B0502040204020203"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dirty="0" smtClean="0">
                <a:solidFill>
                  <a:schemeClr val="bg1"/>
                </a:solidFill>
              </a:rPr>
              <a:t>Click to edit Master title style</a:t>
            </a:r>
            <a:endParaRPr lang="en-US" dirty="0">
              <a:solidFill>
                <a:schemeClr val="bg1"/>
              </a:solidFill>
            </a:endParaRPr>
          </a:p>
        </p:txBody>
      </p:sp>
      <p:sp>
        <p:nvSpPr>
          <p:cNvPr id="6" name="Title"/>
          <p:cNvSpPr txBox="1">
            <a:spLocks/>
          </p:cNvSpPr>
          <p:nvPr userDrawn="1"/>
        </p:nvSpPr>
        <p:spPr>
          <a:xfrm>
            <a:off x="269239" y="2084173"/>
            <a:ext cx="9860673" cy="1793104"/>
          </a:xfrm>
          <a:prstGeom prst="rect">
            <a:avLst/>
          </a:prstGeom>
        </p:spPr>
        <p:txBody>
          <a:bodyPr/>
          <a:lstStyle>
            <a:lvl1pPr marL="0" indent="0" algn="l" defTabSz="896386" rtl="0" eaLnBrk="1" latinLnBrk="0" hangingPunct="1">
              <a:spcBef>
                <a:spcPct val="20000"/>
              </a:spcBef>
              <a:buFont typeface="Arial" pitchFamily="34" charset="0"/>
              <a:buNone/>
              <a:defRPr sz="16273" kern="1200">
                <a:gradFill>
                  <a:gsLst>
                    <a:gs pos="2917">
                      <a:schemeClr val="bg1"/>
                    </a:gs>
                    <a:gs pos="100000">
                      <a:schemeClr val="bg1"/>
                    </a:gs>
                  </a:gsLst>
                  <a:lin ang="5400000" scaled="0"/>
                </a:gradFill>
                <a:latin typeface="+mj-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j-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j-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896386" rtl="0" eaLnBrk="1" fontAlgn="auto" latinLnBrk="0" hangingPunct="1">
              <a:lnSpc>
                <a:spcPct val="100000"/>
              </a:lnSpc>
              <a:spcBef>
                <a:spcPct val="20000"/>
              </a:spcBef>
              <a:spcAft>
                <a:spcPts val="0"/>
              </a:spcAft>
              <a:buClrTx/>
              <a:buSzTx/>
              <a:buFont typeface="Arial" pitchFamily="34" charset="0"/>
              <a:buNone/>
              <a:tabLst/>
              <a:defRPr/>
            </a:pPr>
            <a:r>
              <a:rPr kumimoji="0" lang="en-US" sz="16273" b="0" i="0" u="none" strike="noStrike" kern="1200" cap="none" spc="0" normalizeH="0" baseline="0" noProof="0" dirty="0" smtClean="0">
                <a:ln>
                  <a:noFill/>
                </a:ln>
                <a:gradFill>
                  <a:gsLst>
                    <a:gs pos="2917">
                      <a:srgbClr val="FFFFFF"/>
                    </a:gs>
                    <a:gs pos="100000">
                      <a:srgbClr val="FFFFFF"/>
                    </a:gs>
                  </a:gsLst>
                  <a:lin ang="5400000" scaled="0"/>
                </a:gradFill>
                <a:effectLst/>
                <a:uLnTx/>
                <a:uFillTx/>
                <a:latin typeface="Segoe UI Light"/>
                <a:ea typeface="+mn-ea"/>
                <a:cs typeface="+mn-cs"/>
              </a:rPr>
              <a:t>Demo</a:t>
            </a:r>
            <a:endParaRPr kumimoji="0" lang="en-US" sz="16273" b="0" i="0" u="none" strike="noStrike" kern="1200" cap="none" spc="0" normalizeH="0" baseline="0" noProof="0" dirty="0">
              <a:ln>
                <a:noFill/>
              </a:ln>
              <a:gradFill>
                <a:gsLst>
                  <a:gs pos="2917">
                    <a:srgbClr val="FFFFFF"/>
                  </a:gs>
                  <a:gs pos="100000">
                    <a:srgbClr val="FFFFFF"/>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103405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Accent Color Orang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63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Accent Color Purple Demo">
    <p:bg>
      <p:bgPr>
        <a:solidFill>
          <a:schemeClr val="accent3"/>
        </a:solidFill>
        <a:effectLst/>
      </p:bgPr>
    </p:bg>
    <p:spTree>
      <p:nvGrpSpPr>
        <p:cNvPr id="1" name=""/>
        <p:cNvGrpSpPr/>
        <p:nvPr/>
      </p:nvGrpSpPr>
      <p:grpSpPr>
        <a:xfrm>
          <a:off x="0" y="0"/>
          <a:ext cx="0" cy="0"/>
          <a:chOff x="0" y="0"/>
          <a:chExt cx="0" cy="0"/>
        </a:xfrm>
      </p:grpSpPr>
      <p:sp>
        <p:nvSpPr>
          <p:cNvPr id="3" name="Title"/>
          <p:cNvSpPr txBox="1">
            <a:spLocks/>
          </p:cNvSpPr>
          <p:nvPr userDrawn="1"/>
        </p:nvSpPr>
        <p:spPr>
          <a:xfrm>
            <a:off x="269239" y="2084173"/>
            <a:ext cx="9860673" cy="1793104"/>
          </a:xfrm>
          <a:prstGeom prst="rect">
            <a:avLst/>
          </a:prstGeom>
        </p:spPr>
        <p:txBody>
          <a:bodyPr/>
          <a:lstStyle>
            <a:lvl1pPr marL="0" indent="0" algn="l" defTabSz="896386" rtl="0" eaLnBrk="1" latinLnBrk="0" hangingPunct="1">
              <a:spcBef>
                <a:spcPct val="20000"/>
              </a:spcBef>
              <a:buFont typeface="Arial" pitchFamily="34" charset="0"/>
              <a:buNone/>
              <a:defRPr sz="16273" kern="1200">
                <a:gradFill>
                  <a:gsLst>
                    <a:gs pos="2917">
                      <a:schemeClr val="bg1"/>
                    </a:gs>
                    <a:gs pos="100000">
                      <a:schemeClr val="bg1"/>
                    </a:gs>
                  </a:gsLst>
                  <a:lin ang="5400000" scaled="0"/>
                </a:gradFill>
                <a:latin typeface="+mj-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j-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j-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896386" rtl="0" eaLnBrk="1" fontAlgn="auto" latinLnBrk="0" hangingPunct="1">
              <a:lnSpc>
                <a:spcPct val="100000"/>
              </a:lnSpc>
              <a:spcBef>
                <a:spcPct val="20000"/>
              </a:spcBef>
              <a:spcAft>
                <a:spcPts val="0"/>
              </a:spcAft>
              <a:buClrTx/>
              <a:buSzTx/>
              <a:buFont typeface="Arial" pitchFamily="34" charset="0"/>
              <a:buNone/>
              <a:tabLst/>
              <a:defRPr/>
            </a:pPr>
            <a:r>
              <a:rPr kumimoji="0" lang="en-US" sz="16273" b="0" i="0" u="none" strike="noStrike" kern="1200" cap="none" spc="0" normalizeH="0" baseline="0" noProof="0" dirty="0" smtClean="0">
                <a:ln>
                  <a:noFill/>
                </a:ln>
                <a:gradFill>
                  <a:gsLst>
                    <a:gs pos="2917">
                      <a:srgbClr val="FFFFFF"/>
                    </a:gs>
                    <a:gs pos="100000">
                      <a:srgbClr val="FFFFFF"/>
                    </a:gs>
                  </a:gsLst>
                  <a:lin ang="5400000" scaled="0"/>
                </a:gradFill>
                <a:effectLst/>
                <a:uLnTx/>
                <a:uFillTx/>
                <a:latin typeface="Segoe UI Light"/>
                <a:ea typeface="+mn-ea"/>
                <a:cs typeface="+mn-cs"/>
              </a:rPr>
              <a:t>Demo</a:t>
            </a:r>
            <a:endParaRPr kumimoji="0" lang="en-US" sz="16273" b="0" i="0" u="none" strike="noStrike" kern="1200" cap="none" spc="0" normalizeH="0" baseline="0" noProof="0" dirty="0">
              <a:ln>
                <a:noFill/>
              </a:ln>
              <a:gradFill>
                <a:gsLst>
                  <a:gs pos="2917">
                    <a:srgbClr val="FFFFFF"/>
                  </a:gs>
                  <a:gs pos="100000">
                    <a:srgbClr val="FFFFFF"/>
                  </a:gs>
                </a:gsLst>
                <a:lin ang="5400000" scaled="0"/>
              </a:gradFill>
              <a:effectLst/>
              <a:uLnTx/>
              <a:uFillTx/>
              <a:latin typeface="Segoe UI Light"/>
              <a:ea typeface="+mn-ea"/>
              <a:cs typeface="+mn-cs"/>
            </a:endParaRPr>
          </a:p>
        </p:txBody>
      </p:sp>
      <p:sp>
        <p:nvSpPr>
          <p:cNvPr id="4" name="Title 1"/>
          <p:cNvSpPr txBox="1">
            <a:spLocks/>
          </p:cNvSpPr>
          <p:nvPr userDrawn="1"/>
        </p:nvSpPr>
        <p:spPr>
          <a:xfrm>
            <a:off x="277200" y="453600"/>
            <a:ext cx="8596668" cy="609600"/>
          </a:xfrm>
          <a:prstGeom prst="rect">
            <a:avLst/>
          </a:prstGeom>
        </p:spPr>
        <p:txBody>
          <a:bodyPr>
            <a:normAutofit/>
          </a:bodyPr>
          <a:lstStyle>
            <a:defPPr>
              <a:defRPr lang="en-US"/>
            </a:defPPr>
            <a:lvl1pPr lvl="0" defTabSz="457200">
              <a:spcBef>
                <a:spcPct val="0"/>
              </a:spcBef>
              <a:buNone/>
              <a:defRPr sz="3200">
                <a:solidFill>
                  <a:schemeClr val="bg1"/>
                </a:solidFill>
                <a:latin typeface="Segoe UI" panose="020B0502040204020203" pitchFamily="34" charset="0"/>
                <a:ea typeface="+mj-ea"/>
                <a:cs typeface="Segoe UI" panose="020B0502040204020203"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dirty="0" smtClean="0">
                <a:solidFill>
                  <a:schemeClr val="tx1"/>
                </a:solidFill>
              </a:rPr>
              <a:t>Click to edit Master title style</a:t>
            </a:r>
            <a:endParaRPr lang="en-US" dirty="0">
              <a:solidFill>
                <a:schemeClr val="tx1"/>
              </a:solidFill>
            </a:endParaRPr>
          </a:p>
        </p:txBody>
      </p:sp>
    </p:spTree>
    <p:extLst>
      <p:ext uri="{BB962C8B-B14F-4D97-AF65-F5344CB8AC3E}">
        <p14:creationId xmlns:p14="http://schemas.microsoft.com/office/powerpoint/2010/main" val="6216737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Accent Color Purpl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3108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Accent Color Black Demo">
    <p:bg>
      <p:bgPr>
        <a:solidFill>
          <a:srgbClr val="000000"/>
        </a:solidFill>
        <a:effectLst/>
      </p:bgPr>
    </p:bg>
    <p:spTree>
      <p:nvGrpSpPr>
        <p:cNvPr id="1" name=""/>
        <p:cNvGrpSpPr/>
        <p:nvPr/>
      </p:nvGrpSpPr>
      <p:grpSpPr>
        <a:xfrm>
          <a:off x="0" y="0"/>
          <a:ext cx="0" cy="0"/>
          <a:chOff x="0" y="0"/>
          <a:chExt cx="0" cy="0"/>
        </a:xfrm>
      </p:grpSpPr>
      <p:sp>
        <p:nvSpPr>
          <p:cNvPr id="5" name="Title"/>
          <p:cNvSpPr txBox="1">
            <a:spLocks/>
          </p:cNvSpPr>
          <p:nvPr userDrawn="1"/>
        </p:nvSpPr>
        <p:spPr>
          <a:xfrm>
            <a:off x="269239" y="2084173"/>
            <a:ext cx="9860673" cy="1793104"/>
          </a:xfrm>
          <a:prstGeom prst="rect">
            <a:avLst/>
          </a:prstGeom>
        </p:spPr>
        <p:txBody>
          <a:bodyPr/>
          <a:lstStyle>
            <a:lvl1pPr marL="0" indent="0" algn="l" defTabSz="896386" rtl="0" eaLnBrk="1" latinLnBrk="0" hangingPunct="1">
              <a:spcBef>
                <a:spcPct val="20000"/>
              </a:spcBef>
              <a:buFont typeface="Arial" pitchFamily="34" charset="0"/>
              <a:buNone/>
              <a:defRPr sz="16273" kern="1200">
                <a:gradFill>
                  <a:gsLst>
                    <a:gs pos="2917">
                      <a:schemeClr val="bg1"/>
                    </a:gs>
                    <a:gs pos="100000">
                      <a:schemeClr val="bg1"/>
                    </a:gs>
                  </a:gsLst>
                  <a:lin ang="5400000" scaled="0"/>
                </a:gradFill>
                <a:latin typeface="+mj-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j-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j-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896386" rtl="0" eaLnBrk="1" fontAlgn="auto" latinLnBrk="0" hangingPunct="1">
              <a:lnSpc>
                <a:spcPct val="100000"/>
              </a:lnSpc>
              <a:spcBef>
                <a:spcPct val="20000"/>
              </a:spcBef>
              <a:spcAft>
                <a:spcPts val="0"/>
              </a:spcAft>
              <a:buClrTx/>
              <a:buSzTx/>
              <a:buFont typeface="Arial" pitchFamily="34" charset="0"/>
              <a:buNone/>
              <a:tabLst/>
              <a:defRPr/>
            </a:pPr>
            <a:r>
              <a:rPr kumimoji="0" lang="en-US" sz="16273" b="0" i="0" u="none" strike="noStrike" kern="1200" cap="none" spc="0" normalizeH="0" baseline="0" noProof="0" dirty="0" smtClean="0">
                <a:ln>
                  <a:noFill/>
                </a:ln>
                <a:gradFill>
                  <a:gsLst>
                    <a:gs pos="2917">
                      <a:srgbClr val="FFFFFF"/>
                    </a:gs>
                    <a:gs pos="100000">
                      <a:srgbClr val="FFFFFF"/>
                    </a:gs>
                  </a:gsLst>
                  <a:lin ang="5400000" scaled="0"/>
                </a:gradFill>
                <a:effectLst/>
                <a:uLnTx/>
                <a:uFillTx/>
                <a:latin typeface="Segoe UI Light"/>
                <a:ea typeface="+mn-ea"/>
                <a:cs typeface="+mn-cs"/>
              </a:rPr>
              <a:t>Demo</a:t>
            </a:r>
            <a:endParaRPr kumimoji="0" lang="en-US" sz="16273" b="0" i="0" u="none" strike="noStrike" kern="1200" cap="none" spc="0" normalizeH="0" baseline="0" noProof="0" dirty="0">
              <a:ln>
                <a:noFill/>
              </a:ln>
              <a:gradFill>
                <a:gsLst>
                  <a:gs pos="2917">
                    <a:srgbClr val="FFFFFF"/>
                  </a:gs>
                  <a:gs pos="100000">
                    <a:srgbClr val="FFFFFF"/>
                  </a:gs>
                </a:gsLst>
                <a:lin ang="5400000" scaled="0"/>
              </a:gradFill>
              <a:effectLst/>
              <a:uLnTx/>
              <a:uFillTx/>
              <a:latin typeface="Segoe UI Light"/>
              <a:ea typeface="+mn-ea"/>
              <a:cs typeface="+mn-cs"/>
            </a:endParaRPr>
          </a:p>
        </p:txBody>
      </p:sp>
      <p:sp>
        <p:nvSpPr>
          <p:cNvPr id="6" name="Title 1"/>
          <p:cNvSpPr txBox="1">
            <a:spLocks/>
          </p:cNvSpPr>
          <p:nvPr userDrawn="1"/>
        </p:nvSpPr>
        <p:spPr>
          <a:xfrm>
            <a:off x="277200" y="453600"/>
            <a:ext cx="8596668" cy="609600"/>
          </a:xfrm>
          <a:prstGeom prst="rect">
            <a:avLst/>
          </a:prstGeom>
        </p:spPr>
        <p:txBody>
          <a:bodyPr>
            <a:normAutofit/>
          </a:bodyPr>
          <a:lstStyle>
            <a:defPPr>
              <a:defRPr lang="en-US"/>
            </a:defPPr>
            <a:lvl1pPr lvl="0" defTabSz="457200">
              <a:spcBef>
                <a:spcPct val="0"/>
              </a:spcBef>
              <a:buNone/>
              <a:defRPr sz="3200">
                <a:latin typeface="Segoe UI" panose="020B0502040204020203" pitchFamily="34" charset="0"/>
                <a:ea typeface="+mj-ea"/>
                <a:cs typeface="Segoe UI" panose="020B0502040204020203"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dirty="0" smtClean="0"/>
              <a:t>Click to edit Master title style</a:t>
            </a:r>
            <a:endParaRPr lang="en-US" dirty="0"/>
          </a:p>
        </p:txBody>
      </p:sp>
    </p:spTree>
    <p:extLst>
      <p:ext uri="{BB962C8B-B14F-4D97-AF65-F5344CB8AC3E}">
        <p14:creationId xmlns:p14="http://schemas.microsoft.com/office/powerpoint/2010/main" val="3422032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Accent Color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445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61BEF0D-F0BB-DE4B-95CE-6DB70DBA9567}" type="datetimeFigureOut">
              <a:rPr lang="en-US" smtClean="0"/>
              <a:pPr/>
              <a:t>5/13/2016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186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76218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61BEF0D-F0BB-DE4B-95CE-6DB70DBA9567}" type="datetimeFigureOut">
              <a:rPr lang="en-US" smtClean="0"/>
              <a:pPr/>
              <a:t>5/13/2016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940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ank Accent Color Blue Logo">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7657" y="3018873"/>
            <a:ext cx="3276689" cy="820255"/>
          </a:xfrm>
          <a:prstGeom prst="rect">
            <a:avLst/>
          </a:prstGeom>
        </p:spPr>
      </p:pic>
    </p:spTree>
    <p:extLst>
      <p:ext uri="{BB962C8B-B14F-4D97-AF65-F5344CB8AC3E}">
        <p14:creationId xmlns:p14="http://schemas.microsoft.com/office/powerpoint/2010/main" val="6977843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Accent Color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79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Accent Color Blue Demo">
    <p:bg>
      <p:bgPr>
        <a:solidFill>
          <a:schemeClr val="accent1"/>
        </a:solidFill>
        <a:effectLst/>
      </p:bgPr>
    </p:bg>
    <p:spTree>
      <p:nvGrpSpPr>
        <p:cNvPr id="1" name=""/>
        <p:cNvGrpSpPr/>
        <p:nvPr/>
      </p:nvGrpSpPr>
      <p:grpSpPr>
        <a:xfrm>
          <a:off x="0" y="0"/>
          <a:ext cx="0" cy="0"/>
          <a:chOff x="0" y="0"/>
          <a:chExt cx="0" cy="0"/>
        </a:xfrm>
      </p:grpSpPr>
      <p:sp>
        <p:nvSpPr>
          <p:cNvPr id="5" name="Title 1"/>
          <p:cNvSpPr txBox="1">
            <a:spLocks/>
          </p:cNvSpPr>
          <p:nvPr userDrawn="1"/>
        </p:nvSpPr>
        <p:spPr>
          <a:xfrm>
            <a:off x="277200" y="453600"/>
            <a:ext cx="8596668" cy="609600"/>
          </a:xfrm>
          <a:prstGeom prst="rect">
            <a:avLst/>
          </a:prstGeom>
        </p:spPr>
        <p:txBody>
          <a:bodyPr>
            <a:normAutofit/>
          </a:bodyPr>
          <a:lstStyle>
            <a:lvl1pPr defTabSz="457200">
              <a:spcBef>
                <a:spcPct val="0"/>
              </a:spcBef>
              <a:buNone/>
              <a:defRPr sz="3200">
                <a:solidFill>
                  <a:schemeClr val="bg1"/>
                </a:solidFill>
                <a:latin typeface="Segoe UI" panose="020B0502040204020203" pitchFamily="34" charset="0"/>
                <a:ea typeface="+mj-ea"/>
                <a:cs typeface="Segoe UI" panose="020B0502040204020203"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smtClean="0"/>
              <a:t>Click to edit Master title style</a:t>
            </a:r>
            <a:endParaRPr lang="en-US" noProof="0" dirty="0"/>
          </a:p>
        </p:txBody>
      </p:sp>
      <p:sp>
        <p:nvSpPr>
          <p:cNvPr id="7" name="Title"/>
          <p:cNvSpPr txBox="1">
            <a:spLocks/>
          </p:cNvSpPr>
          <p:nvPr userDrawn="1"/>
        </p:nvSpPr>
        <p:spPr>
          <a:xfrm>
            <a:off x="269239" y="2084173"/>
            <a:ext cx="9860673" cy="1793104"/>
          </a:xfrm>
          <a:prstGeom prst="rect">
            <a:avLst/>
          </a:prstGeom>
        </p:spPr>
        <p:txBody>
          <a:bodyPr/>
          <a:lstStyle>
            <a:lvl1pPr marL="0" indent="0" algn="l" defTabSz="896386" rtl="0" eaLnBrk="1" latinLnBrk="0" hangingPunct="1">
              <a:spcBef>
                <a:spcPct val="20000"/>
              </a:spcBef>
              <a:buFont typeface="Arial" pitchFamily="34" charset="0"/>
              <a:buNone/>
              <a:defRPr sz="16273" kern="1200">
                <a:gradFill>
                  <a:gsLst>
                    <a:gs pos="2917">
                      <a:schemeClr val="bg1"/>
                    </a:gs>
                    <a:gs pos="100000">
                      <a:schemeClr val="bg1"/>
                    </a:gs>
                  </a:gsLst>
                  <a:lin ang="5400000" scaled="0"/>
                </a:gradFill>
                <a:latin typeface="+mj-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j-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j-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j-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l" defTabSz="896386" rtl="0" eaLnBrk="1" fontAlgn="auto" latinLnBrk="0" hangingPunct="1">
              <a:lnSpc>
                <a:spcPct val="100000"/>
              </a:lnSpc>
              <a:spcBef>
                <a:spcPct val="20000"/>
              </a:spcBef>
              <a:spcAft>
                <a:spcPts val="0"/>
              </a:spcAft>
              <a:buClrTx/>
              <a:buSzTx/>
              <a:buFont typeface="Arial" pitchFamily="34" charset="0"/>
              <a:buNone/>
              <a:tabLst/>
              <a:defRPr/>
            </a:pPr>
            <a:r>
              <a:rPr kumimoji="0" lang="en-US" sz="16273" b="0" i="0" u="none" strike="noStrike" kern="1200" cap="none" spc="0" normalizeH="0" baseline="0" noProof="0" dirty="0" smtClean="0">
                <a:ln>
                  <a:noFill/>
                </a:ln>
                <a:gradFill>
                  <a:gsLst>
                    <a:gs pos="2917">
                      <a:srgbClr val="FFFFFF"/>
                    </a:gs>
                    <a:gs pos="100000">
                      <a:srgbClr val="FFFFFF"/>
                    </a:gs>
                  </a:gsLst>
                  <a:lin ang="5400000" scaled="0"/>
                </a:gradFill>
                <a:effectLst/>
                <a:uLnTx/>
                <a:uFillTx/>
                <a:latin typeface="Segoe UI Light"/>
                <a:ea typeface="+mn-ea"/>
                <a:cs typeface="+mn-cs"/>
              </a:rPr>
              <a:t>Demo</a:t>
            </a:r>
            <a:endParaRPr kumimoji="0" lang="en-US" sz="16273" b="0" i="0" u="none" strike="noStrike" kern="1200" cap="none" spc="0" normalizeH="0" baseline="0" noProof="0" dirty="0">
              <a:ln>
                <a:noFill/>
              </a:ln>
              <a:gradFill>
                <a:gsLst>
                  <a:gs pos="2917">
                    <a:srgbClr val="FFFFFF"/>
                  </a:gs>
                  <a:gs pos="100000">
                    <a:srgbClr val="FFFFFF"/>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179326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Accent Color Blue Editable">
    <p:bg>
      <p:bgPr>
        <a:solidFill>
          <a:schemeClr val="accent1"/>
        </a:solid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269239" y="2084400"/>
            <a:ext cx="10515600" cy="1325563"/>
          </a:xfrm>
          <a:prstGeom prst="rect">
            <a:avLst/>
          </a:prstGeom>
        </p:spPr>
        <p:txBody>
          <a:bodyPr/>
          <a:lstStyle>
            <a:lvl1pPr algn="l">
              <a:defRPr kumimoji="0" lang="en-US" sz="16273" b="0" i="0" u="none" strike="noStrike" kern="1200" cap="none" spc="0" normalizeH="0" baseline="0" dirty="0" smtClean="0">
                <a:ln>
                  <a:noFill/>
                </a:ln>
                <a:gradFill>
                  <a:gsLst>
                    <a:gs pos="2917">
                      <a:srgbClr val="FFFFFF"/>
                    </a:gs>
                    <a:gs pos="100000">
                      <a:srgbClr val="FFFFFF"/>
                    </a:gs>
                  </a:gsLst>
                  <a:lin ang="5400000" scaled="0"/>
                </a:gradFill>
                <a:effectLst/>
                <a:uLnTx/>
                <a:uFillTx/>
                <a:latin typeface="Segoe UI Light"/>
                <a:ea typeface="+mn-ea"/>
                <a:cs typeface="+mn-cs"/>
              </a:defRPr>
            </a:lvl1pPr>
          </a:lstStyle>
          <a:p>
            <a:r>
              <a:rPr lang="en-US" dirty="0" smtClean="0"/>
              <a:t>Click to edit</a:t>
            </a:r>
            <a:endParaRPr lang="en-GB" dirty="0"/>
          </a:p>
        </p:txBody>
      </p:sp>
    </p:spTree>
    <p:extLst>
      <p:ext uri="{BB962C8B-B14F-4D97-AF65-F5344CB8AC3E}">
        <p14:creationId xmlns:p14="http://schemas.microsoft.com/office/powerpoint/2010/main" val="346251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Accent Color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7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Accent Color Blue Logo">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7657" y="3018873"/>
            <a:ext cx="3276689" cy="820255"/>
          </a:xfrm>
          <a:prstGeom prst="rect">
            <a:avLst/>
          </a:prstGeom>
        </p:spPr>
      </p:pic>
    </p:spTree>
    <p:extLst>
      <p:ext uri="{BB962C8B-B14F-4D97-AF65-F5344CB8AC3E}">
        <p14:creationId xmlns:p14="http://schemas.microsoft.com/office/powerpoint/2010/main" val="36278129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12192000" cy="1207915"/>
          </a:xfrm>
          <a:prstGeom prst="rect">
            <a:avLst/>
          </a:prstGeom>
          <a:solidFill>
            <a:srgbClr val="006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50896" y="5766607"/>
            <a:ext cx="2202904" cy="551454"/>
          </a:xfrm>
          <a:prstGeom prst="rect">
            <a:avLst/>
          </a:prstGeom>
        </p:spPr>
      </p:pic>
    </p:spTree>
    <p:extLst>
      <p:ext uri="{BB962C8B-B14F-4D97-AF65-F5344CB8AC3E}">
        <p14:creationId xmlns:p14="http://schemas.microsoft.com/office/powerpoint/2010/main" val="1640291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806" r:id="rId3"/>
    <p:sldLayoutId id="2147483807" r:id="rId4"/>
    <p:sldLayoutId id="2147483809" r:id="rId5"/>
  </p:sldLayoutIdLst>
  <p:transition>
    <p:fade/>
  </p:transition>
  <p:timing>
    <p:tnLst>
      <p:par>
        <p:cTn id="1" dur="indefinite" restart="never" nodeType="tmRoot"/>
      </p:par>
    </p:tnLst>
  </p:timing>
  <p:txStyles>
    <p:titleStyle>
      <a:lvl1pPr algn="l" defTabSz="457200" rtl="0" eaLnBrk="1" latinLnBrk="0" hangingPunct="1">
        <a:spcBef>
          <a:spcPct val="0"/>
        </a:spcBef>
        <a:buNone/>
        <a:defRPr sz="3600" kern="1200">
          <a:solidFill>
            <a:srgbClr val="0057B8"/>
          </a:solidFill>
          <a:latin typeface="Segoe UI" panose="020B0502040204020203" pitchFamily="34" charset="0"/>
          <a:ea typeface="+mj-ea"/>
          <a:cs typeface="Segoe UI" panose="020B0502040204020203"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Segoe UI" panose="020B0502040204020203" pitchFamily="34" charset="0"/>
          <a:ea typeface="+mn-ea"/>
          <a:cs typeface="Segoe UI" panose="020B0502040204020203"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Segoe UI" panose="020B0502040204020203" pitchFamily="34" charset="0"/>
          <a:ea typeface="+mn-ea"/>
          <a:cs typeface="Segoe UI" panose="020B0502040204020203"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Segoe UI" panose="020B0502040204020203" pitchFamily="34" charset="0"/>
          <a:ea typeface="+mn-ea"/>
          <a:cs typeface="Segoe UI" panose="020B0502040204020203"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Segoe UI" panose="020B0502040204020203" pitchFamily="34" charset="0"/>
          <a:ea typeface="+mn-ea"/>
          <a:cs typeface="Segoe UI" panose="020B0502040204020203"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6FB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358389"/>
      </p:ext>
    </p:extLst>
  </p:cSld>
  <p:clrMap bg1="lt1" tx1="dk1" bg2="lt2" tx2="dk2" accent1="accent1" accent2="accent2" accent3="accent3" accent4="accent4" accent5="accent5" accent6="accent6" hlink="hlink" folHlink="folHlink"/>
  <p:sldLayoutIdLst>
    <p:sldLayoutId id="2147483771" r:id="rId1"/>
    <p:sldLayoutId id="2147483805" r:id="rId2"/>
    <p:sldLayoutId id="2147483782" r:id="rId3"/>
    <p:sldLayoutId id="2147483787" r:id="rId4"/>
    <p:sldLayoutId id="2147483788" r:id="rId5"/>
    <p:sldLayoutId id="2147483802" r:id="rId6"/>
    <p:sldLayoutId id="2147483772" r:id="rId7"/>
    <p:sldLayoutId id="2147483773" r:id="rId8"/>
    <p:sldLayoutId id="2147483774" r:id="rId9"/>
    <p:sldLayoutId id="2147483803" r:id="rId10"/>
    <p:sldLayoutId id="2147483779" r:id="rId11"/>
    <p:sldLayoutId id="2147483804" r:id="rId12"/>
    <p:sldLayoutId id="214748380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896386" rtl="0" eaLnBrk="1" latinLnBrk="0" hangingPunct="1">
        <a:spcBef>
          <a:spcPct val="0"/>
        </a:spcBef>
        <a:buNone/>
        <a:defRPr sz="4313" kern="1200">
          <a:solidFill>
            <a:schemeClr val="tx1"/>
          </a:solidFill>
          <a:latin typeface="+mj-lt"/>
          <a:ea typeface="+mj-ea"/>
          <a:cs typeface="+mj-cs"/>
        </a:defRPr>
      </a:lvl1pPr>
    </p:titleStyle>
    <p:bodyStyle>
      <a:lvl1pPr marL="336145" indent="-336145" algn="l" defTabSz="896386" rtl="0" eaLnBrk="1" latinLnBrk="0" hangingPunct="1">
        <a:spcBef>
          <a:spcPct val="20000"/>
        </a:spcBef>
        <a:buFont typeface="Arial" pitchFamily="34" charset="0"/>
        <a:buChar char="•"/>
        <a:defRPr sz="3137" kern="1200">
          <a:solidFill>
            <a:schemeClr val="tx1"/>
          </a:solidFill>
          <a:latin typeface="+mn-lt"/>
          <a:ea typeface="+mn-ea"/>
          <a:cs typeface="+mn-cs"/>
        </a:defRPr>
      </a:lvl1pPr>
      <a:lvl2pPr marL="728314" indent="-280121" algn="l" defTabSz="896386" rtl="0" eaLnBrk="1" latinLnBrk="0" hangingPunct="1">
        <a:spcBef>
          <a:spcPct val="20000"/>
        </a:spcBef>
        <a:buFont typeface="Arial" pitchFamily="34" charset="0"/>
        <a:buChar char="–"/>
        <a:defRPr sz="2745" kern="1200">
          <a:solidFill>
            <a:schemeClr val="tx1"/>
          </a:solidFill>
          <a:latin typeface="+mn-lt"/>
          <a:ea typeface="+mn-ea"/>
          <a:cs typeface="+mn-cs"/>
        </a:defRPr>
      </a:lvl2pPr>
      <a:lvl3pPr marL="1120483" indent="-224097" algn="l" defTabSz="896386" rtl="0" eaLnBrk="1" latinLnBrk="0" hangingPunct="1">
        <a:spcBef>
          <a:spcPct val="20000"/>
        </a:spcBef>
        <a:buFont typeface="Arial" pitchFamily="34" charset="0"/>
        <a:buChar char="•"/>
        <a:defRPr sz="2353" kern="1200">
          <a:solidFill>
            <a:schemeClr val="tx1"/>
          </a:solidFill>
          <a:latin typeface="+mn-lt"/>
          <a:ea typeface="+mn-ea"/>
          <a:cs typeface="+mn-cs"/>
        </a:defRPr>
      </a:lvl3pPr>
      <a:lvl4pPr marL="156867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4pPr>
      <a:lvl5pPr marL="201686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5pPr>
      <a:lvl6pPr marL="246506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3256"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1449"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9642" indent="-224097" algn="l" defTabSz="896386"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896386" rtl="0" eaLnBrk="1" latinLnBrk="0" hangingPunct="1">
        <a:defRPr sz="1765" kern="1200">
          <a:solidFill>
            <a:schemeClr val="tx1"/>
          </a:solidFill>
          <a:latin typeface="+mn-lt"/>
          <a:ea typeface="+mn-ea"/>
          <a:cs typeface="+mn-cs"/>
        </a:defRPr>
      </a:lvl1pPr>
      <a:lvl2pPr marL="448193" algn="l" defTabSz="896386" rtl="0" eaLnBrk="1" latinLnBrk="0" hangingPunct="1">
        <a:defRPr sz="1765" kern="1200">
          <a:solidFill>
            <a:schemeClr val="tx1"/>
          </a:solidFill>
          <a:latin typeface="+mn-lt"/>
          <a:ea typeface="+mn-ea"/>
          <a:cs typeface="+mn-cs"/>
        </a:defRPr>
      </a:lvl2pPr>
      <a:lvl3pPr marL="896386" algn="l" defTabSz="896386" rtl="0" eaLnBrk="1" latinLnBrk="0" hangingPunct="1">
        <a:defRPr sz="1765" kern="1200">
          <a:solidFill>
            <a:schemeClr val="tx1"/>
          </a:solidFill>
          <a:latin typeface="+mn-lt"/>
          <a:ea typeface="+mn-ea"/>
          <a:cs typeface="+mn-cs"/>
        </a:defRPr>
      </a:lvl3pPr>
      <a:lvl4pPr marL="1344579" algn="l" defTabSz="896386" rtl="0" eaLnBrk="1" latinLnBrk="0" hangingPunct="1">
        <a:defRPr sz="1765" kern="1200">
          <a:solidFill>
            <a:schemeClr val="tx1"/>
          </a:solidFill>
          <a:latin typeface="+mn-lt"/>
          <a:ea typeface="+mn-ea"/>
          <a:cs typeface="+mn-cs"/>
        </a:defRPr>
      </a:lvl4pPr>
      <a:lvl5pPr marL="1792773" algn="l" defTabSz="896386" rtl="0" eaLnBrk="1" latinLnBrk="0" hangingPunct="1">
        <a:defRPr sz="1765" kern="1200">
          <a:solidFill>
            <a:schemeClr val="tx1"/>
          </a:solidFill>
          <a:latin typeface="+mn-lt"/>
          <a:ea typeface="+mn-ea"/>
          <a:cs typeface="+mn-cs"/>
        </a:defRPr>
      </a:lvl5pPr>
      <a:lvl6pPr marL="2240966" algn="l" defTabSz="896386" rtl="0" eaLnBrk="1" latinLnBrk="0" hangingPunct="1">
        <a:defRPr sz="1765" kern="1200">
          <a:solidFill>
            <a:schemeClr val="tx1"/>
          </a:solidFill>
          <a:latin typeface="+mn-lt"/>
          <a:ea typeface="+mn-ea"/>
          <a:cs typeface="+mn-cs"/>
        </a:defRPr>
      </a:lvl6pPr>
      <a:lvl7pPr marL="2689159" algn="l" defTabSz="896386" rtl="0" eaLnBrk="1" latinLnBrk="0" hangingPunct="1">
        <a:defRPr sz="1765" kern="1200">
          <a:solidFill>
            <a:schemeClr val="tx1"/>
          </a:solidFill>
          <a:latin typeface="+mn-lt"/>
          <a:ea typeface="+mn-ea"/>
          <a:cs typeface="+mn-cs"/>
        </a:defRPr>
      </a:lvl7pPr>
      <a:lvl8pPr marL="3137352" algn="l" defTabSz="896386" rtl="0" eaLnBrk="1" latinLnBrk="0" hangingPunct="1">
        <a:defRPr sz="1765" kern="1200">
          <a:solidFill>
            <a:schemeClr val="tx1"/>
          </a:solidFill>
          <a:latin typeface="+mn-lt"/>
          <a:ea typeface="+mn-ea"/>
          <a:cs typeface="+mn-cs"/>
        </a:defRPr>
      </a:lvl8pPr>
      <a:lvl9pPr marL="3585545" algn="l" defTabSz="896386"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73">
          <p15:clr>
            <a:srgbClr val="547EBF"/>
          </p15:clr>
        </p15:guide>
        <p15:guide id="2" orient="horz" pos="187">
          <p15:clr>
            <a:srgbClr val="547EBF"/>
          </p15:clr>
        </p15:guide>
        <p15:guide id="3" orient="horz" pos="4219">
          <p15:clr>
            <a:srgbClr val="547EBF"/>
          </p15:clr>
        </p15:guide>
        <p15:guide id="4" pos="7661">
          <p15:clr>
            <a:srgbClr val="547EBF"/>
          </p15:clr>
        </p15:guide>
        <p15:guide id="5" orient="horz" pos="763">
          <p15:clr>
            <a:srgbClr val="A4A3A4"/>
          </p15:clr>
        </p15:guide>
        <p15:guide id="6" orient="horz" pos="1339">
          <p15:clr>
            <a:srgbClr val="A4A3A4"/>
          </p15:clr>
        </p15:guide>
        <p15:guide id="7" orient="horz" pos="1915">
          <p15:clr>
            <a:srgbClr val="A4A3A4"/>
          </p15:clr>
        </p15:guide>
        <p15:guide id="8" orient="horz" pos="2491">
          <p15:clr>
            <a:srgbClr val="A4A3A4"/>
          </p15:clr>
        </p15:guide>
        <p15:guide id="9" orient="horz" pos="3067">
          <p15:clr>
            <a:srgbClr val="A4A3A4"/>
          </p15:clr>
        </p15:guide>
        <p15:guide id="10" orient="horz" pos="3643">
          <p15:clr>
            <a:srgbClr val="A4A3A4"/>
          </p15:clr>
        </p15:guide>
        <p15:guide id="11" pos="749">
          <p15:clr>
            <a:srgbClr val="A4A3A4"/>
          </p15:clr>
        </p15:guide>
        <p15:guide id="12" pos="1325">
          <p15:clr>
            <a:srgbClr val="A4A3A4"/>
          </p15:clr>
        </p15:guide>
        <p15:guide id="13" pos="1901">
          <p15:clr>
            <a:srgbClr val="A4A3A4"/>
          </p15:clr>
        </p15:guide>
        <p15:guide id="14" pos="2477">
          <p15:clr>
            <a:srgbClr val="A4A3A4"/>
          </p15:clr>
        </p15:guide>
        <p15:guide id="15" pos="3053">
          <p15:clr>
            <a:srgbClr val="A4A3A4"/>
          </p15:clr>
        </p15:guide>
        <p15:guide id="16" pos="3629">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708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4.jp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219904" y="1838815"/>
            <a:ext cx="9753044" cy="2187703"/>
          </a:xfrm>
          <a:prstGeom prst="rect">
            <a:avLst/>
          </a:prstGeom>
          <a:noFill/>
        </p:spPr>
        <p:txBody>
          <a:bodyPr vert="horz" wrap="square" lIns="143428" tIns="89642" rIns="143428" bIns="89642" rtlCol="0" anchor="t" anchorCtr="0">
            <a:noAutofit/>
          </a:bodyPr>
          <a:lstStyle>
            <a:lvl1pPr algn="l" defTabSz="932578" rtl="0" eaLnBrk="1" latinLnBrk="0" hangingPunct="1">
              <a:lnSpc>
                <a:spcPct val="90000"/>
              </a:lnSpc>
              <a:spcBef>
                <a:spcPct val="0"/>
              </a:spcBef>
              <a:buNone/>
              <a:defRPr lang="en-US" sz="5999" b="0" kern="1200" cap="none" spc="-100" baseline="0">
                <a:ln w="3175">
                  <a:noFill/>
                </a:ln>
                <a:gradFill>
                  <a:gsLst>
                    <a:gs pos="3333">
                      <a:schemeClr val="tx1"/>
                    </a:gs>
                    <a:gs pos="39000">
                      <a:schemeClr val="tx1"/>
                    </a:gs>
                  </a:gsLst>
                  <a:lin ang="5400000" scaled="0"/>
                </a:gradFill>
                <a:effectLst/>
                <a:latin typeface="+mj-lt"/>
                <a:ea typeface="+mn-ea"/>
                <a:cs typeface="Segoe UI" pitchFamily="34" charset="0"/>
              </a:defRPr>
            </a:lvl1pPr>
          </a:lstStyle>
          <a:p>
            <a:pPr>
              <a:spcBef>
                <a:spcPts val="1200"/>
              </a:spcBef>
              <a:spcAft>
                <a:spcPts val="1200"/>
              </a:spcAft>
              <a:defRPr/>
            </a:pPr>
            <a:r>
              <a:rPr lang="en-GB" sz="7200" dirty="0" smtClean="0">
                <a:solidFill>
                  <a:srgbClr val="002C5C"/>
                </a:solidFill>
                <a:latin typeface="Segoe UI Light"/>
              </a:rPr>
              <a:t>Warehouse of the Future</a:t>
            </a:r>
            <a:r>
              <a:rPr lang="en-GB" sz="5881" dirty="0" smtClean="0">
                <a:gradFill>
                  <a:gsLst>
                    <a:gs pos="3333">
                      <a:srgbClr val="505050"/>
                    </a:gs>
                    <a:gs pos="39000">
                      <a:srgbClr val="505050"/>
                    </a:gs>
                  </a:gsLst>
                  <a:lin ang="5400000" scaled="0"/>
                </a:gradFill>
                <a:latin typeface="Segoe UI Light"/>
              </a:rPr>
              <a:t/>
            </a:r>
            <a:br>
              <a:rPr lang="en-GB" sz="5881" dirty="0" smtClean="0">
                <a:gradFill>
                  <a:gsLst>
                    <a:gs pos="3333">
                      <a:srgbClr val="505050"/>
                    </a:gs>
                    <a:gs pos="39000">
                      <a:srgbClr val="505050"/>
                    </a:gs>
                  </a:gsLst>
                  <a:lin ang="5400000" scaled="0"/>
                </a:gradFill>
                <a:latin typeface="Segoe UI Light"/>
              </a:rPr>
            </a:br>
            <a:r>
              <a:rPr lang="en-GB" sz="4800" dirty="0" smtClean="0">
                <a:solidFill>
                  <a:srgbClr val="006FBA"/>
                </a:solidFill>
                <a:latin typeface="Segoe UI Light"/>
              </a:rPr>
              <a:t>Lakes Vs Marts</a:t>
            </a:r>
            <a:endParaRPr lang="en-GB" sz="4800" dirty="0">
              <a:solidFill>
                <a:srgbClr val="006FBA"/>
              </a:solidFill>
              <a:latin typeface="Segoe UI Light"/>
            </a:endParaRPr>
          </a:p>
        </p:txBody>
      </p:sp>
      <p:sp>
        <p:nvSpPr>
          <p:cNvPr id="6" name="Text Placeholder 1"/>
          <p:cNvSpPr txBox="1">
            <a:spLocks/>
          </p:cNvSpPr>
          <p:nvPr/>
        </p:nvSpPr>
        <p:spPr>
          <a:xfrm>
            <a:off x="1219904" y="4010858"/>
            <a:ext cx="8785274" cy="1146334"/>
          </a:xfrm>
          <a:prstGeom prst="rect">
            <a:avLst/>
          </a:prstGeom>
          <a:noFill/>
        </p:spPr>
        <p:txBody>
          <a:bodyPr vert="horz" wrap="square" lIns="179285" tIns="143428" rIns="179285" bIns="143428" rtlCol="0">
            <a:noAutofit/>
          </a:bodyPr>
          <a:lstStyle>
            <a:lvl1pPr marL="0" marR="0" indent="0" algn="l" defTabSz="932578" rtl="0" eaLnBrk="1" fontAlgn="auto" latinLnBrk="0" hangingPunct="1">
              <a:lnSpc>
                <a:spcPct val="90000"/>
              </a:lnSpc>
              <a:spcBef>
                <a:spcPts val="0"/>
              </a:spcBef>
              <a:spcAft>
                <a:spcPts val="0"/>
              </a:spcAft>
              <a:buClrTx/>
              <a:buSzPct val="90000"/>
              <a:buFont typeface="Arial" pitchFamily="34" charset="0"/>
              <a:buNone/>
              <a:tabLst/>
              <a:defRPr sz="3599" kern="1200" spc="0" baseline="0">
                <a:gradFill>
                  <a:gsLst>
                    <a:gs pos="0">
                      <a:schemeClr val="tx1"/>
                    </a:gs>
                    <a:gs pos="100000">
                      <a:schemeClr val="tx1"/>
                    </a:gs>
                  </a:gsLst>
                  <a:lin ang="5400000" scaled="0"/>
                </a:gradFill>
                <a:latin typeface="+mj-lt"/>
                <a:ea typeface="+mn-ea"/>
                <a:cs typeface="+mn-cs"/>
              </a:defRPr>
            </a:lvl1pPr>
            <a:lvl2pPr marL="584098" marR="0" indent="-241257" algn="l" defTabSz="932578"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59" marR="0" indent="-228560" algn="l" defTabSz="932578"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19" marR="0" indent="-228560" algn="l" defTabSz="93257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80" marR="0" indent="-228560" algn="l" defTabSz="932578"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88" indent="-233145" algn="l" defTabSz="9325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76" indent="-233145" algn="l" defTabSz="9325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66" indent="-233145" algn="l" defTabSz="9325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457" indent="-233145" algn="l" defTabSz="9325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3528" dirty="0" smtClean="0">
                <a:gradFill>
                  <a:gsLst>
                    <a:gs pos="0">
                      <a:srgbClr val="505050"/>
                    </a:gs>
                    <a:gs pos="100000">
                      <a:srgbClr val="505050"/>
                    </a:gs>
                  </a:gsLst>
                  <a:lin ang="5400000" scaled="0"/>
                </a:gradFill>
                <a:latin typeface="Segoe UI Light"/>
              </a:rPr>
              <a:t>Simon Whiteley</a:t>
            </a:r>
            <a:r>
              <a:rPr lang="en-US" sz="3528" dirty="0" smtClean="0">
                <a:solidFill>
                  <a:srgbClr val="92D050"/>
                </a:solidFill>
                <a:latin typeface="Segoe UI Light"/>
              </a:rPr>
              <a:t>|</a:t>
            </a:r>
            <a:r>
              <a:rPr lang="en-US" sz="3528" dirty="0" smtClean="0">
                <a:gradFill>
                  <a:gsLst>
                    <a:gs pos="0">
                      <a:srgbClr val="505050"/>
                    </a:gs>
                    <a:gs pos="100000">
                      <a:srgbClr val="505050"/>
                    </a:gs>
                  </a:gsLst>
                  <a:lin ang="5400000" scaled="0"/>
                </a:gradFill>
                <a:latin typeface="Segoe UI Light"/>
              </a:rPr>
              <a:t> </a:t>
            </a:r>
            <a:r>
              <a:rPr lang="en-US" sz="2745" dirty="0">
                <a:solidFill>
                  <a:srgbClr val="006FBA"/>
                </a:solidFill>
                <a:latin typeface="Segoe UI Light"/>
              </a:rPr>
              <a:t>Adatis</a:t>
            </a:r>
          </a:p>
          <a:p>
            <a:pPr>
              <a:defRPr/>
            </a:pPr>
            <a:r>
              <a:rPr lang="en-US" sz="1400" dirty="0" smtClean="0">
                <a:gradFill>
                  <a:gsLst>
                    <a:gs pos="0">
                      <a:srgbClr val="505050"/>
                    </a:gs>
                    <a:gs pos="100000">
                      <a:srgbClr val="505050"/>
                    </a:gs>
                  </a:gsLst>
                  <a:lin ang="5400000" scaled="0"/>
                </a:gradFill>
                <a:latin typeface="Segoe UI Light"/>
              </a:rPr>
              <a:t>06/04/2016</a:t>
            </a:r>
            <a:endParaRPr lang="en-US" sz="2800" dirty="0">
              <a:gradFill>
                <a:gsLst>
                  <a:gs pos="0">
                    <a:srgbClr val="505050"/>
                  </a:gs>
                  <a:gs pos="100000">
                    <a:srgbClr val="505050"/>
                  </a:gs>
                </a:gsLst>
                <a:lin ang="5400000" scaled="0"/>
              </a:gradFill>
              <a:latin typeface="Segoe UI Light"/>
            </a:endParaRPr>
          </a:p>
        </p:txBody>
      </p:sp>
      <p:sp>
        <p:nvSpPr>
          <p:cNvPr id="7" name="Rectangle 6"/>
          <p:cNvSpPr/>
          <p:nvPr/>
        </p:nvSpPr>
        <p:spPr bwMode="auto">
          <a:xfrm>
            <a:off x="851" y="489"/>
            <a:ext cx="12191151" cy="1184170"/>
          </a:xfrm>
          <a:prstGeom prst="rect">
            <a:avLst/>
          </a:prstGeom>
          <a:solidFill>
            <a:srgbClr val="006FBA"/>
          </a:solidFill>
        </p:spPr>
        <p:txBody>
          <a:bodyPr wrap="square" lIns="175735" tIns="131802" rtlCol="0">
            <a:noAutofit/>
          </a:bodyPr>
          <a:lstStyle/>
          <a:p>
            <a:pPr defTabSz="895750">
              <a:lnSpc>
                <a:spcPts val="2883"/>
              </a:lnSpc>
            </a:pPr>
            <a:endParaRPr lang="en-US" sz="1765" dirty="0" err="1">
              <a:solidFill>
                <a:srgbClr val="FFFFFF"/>
              </a:solidFill>
              <a:latin typeface="Segoe UI Ligh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904" y="5805264"/>
            <a:ext cx="2448272" cy="528198"/>
          </a:xfrm>
          <a:prstGeom prst="rect">
            <a:avLst/>
          </a:prstGeom>
        </p:spPr>
      </p:pic>
    </p:spTree>
    <p:extLst>
      <p:ext uri="{BB962C8B-B14F-4D97-AF65-F5344CB8AC3E}">
        <p14:creationId xmlns:p14="http://schemas.microsoft.com/office/powerpoint/2010/main" val="335346692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27629" y="623319"/>
            <a:ext cx="3331858" cy="1446550"/>
          </a:xfrm>
          <a:prstGeom prst="rect">
            <a:avLst/>
          </a:prstGeom>
          <a:noFill/>
        </p:spPr>
        <p:txBody>
          <a:bodyPr wrap="square" rtlCol="0">
            <a:spAutoFit/>
          </a:bodyPr>
          <a:lstStyle/>
          <a:p>
            <a:r>
              <a:rPr lang="en-GB" sz="4400" dirty="0" smtClean="0">
                <a:solidFill>
                  <a:schemeClr val="bg1"/>
                </a:solidFill>
              </a:rPr>
              <a:t>Data</a:t>
            </a:r>
          </a:p>
          <a:p>
            <a:r>
              <a:rPr lang="en-GB" sz="4400" dirty="0" smtClean="0">
                <a:solidFill>
                  <a:schemeClr val="bg1"/>
                </a:solidFill>
              </a:rPr>
              <a:t>Warehouse</a:t>
            </a: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60170" t="25817" r="19564" b="52185"/>
          <a:stretch/>
        </p:blipFill>
        <p:spPr>
          <a:xfrm>
            <a:off x="6545394" y="2246406"/>
            <a:ext cx="4916684" cy="4017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4"/>
          <a:stretch>
            <a:fillRect/>
          </a:stretch>
        </p:blipFill>
        <p:spPr>
          <a:xfrm>
            <a:off x="3793797" y="558220"/>
            <a:ext cx="1484666" cy="1479899"/>
          </a:xfrm>
          <a:prstGeom prst="rect">
            <a:avLst/>
          </a:prstGeom>
        </p:spPr>
      </p:pic>
      <p:sp>
        <p:nvSpPr>
          <p:cNvPr id="19" name="Rectangle 18"/>
          <p:cNvSpPr/>
          <p:nvPr/>
        </p:nvSpPr>
        <p:spPr>
          <a:xfrm>
            <a:off x="-779939" y="2587509"/>
            <a:ext cx="5309239" cy="1077218"/>
          </a:xfrm>
          <a:prstGeom prst="rect">
            <a:avLst/>
          </a:prstGeom>
        </p:spPr>
        <p:txBody>
          <a:bodyPr wrap="square">
            <a:spAutoFit/>
          </a:bodyPr>
          <a:lstStyle/>
          <a:p>
            <a:pPr algn="ctr"/>
            <a:r>
              <a:rPr lang="en-GB" sz="3200" dirty="0" smtClean="0">
                <a:solidFill>
                  <a:schemeClr val="bg1"/>
                </a:solidFill>
              </a:rPr>
              <a:t>Massively Parallel Processing</a:t>
            </a:r>
            <a:endParaRPr lang="en-GB" sz="3200" dirty="0">
              <a:solidFill>
                <a:schemeClr val="bg1"/>
              </a:solidFill>
            </a:endParaRPr>
          </a:p>
        </p:txBody>
      </p:sp>
      <p:sp>
        <p:nvSpPr>
          <p:cNvPr id="11" name="Rectangle 10"/>
          <p:cNvSpPr/>
          <p:nvPr/>
        </p:nvSpPr>
        <p:spPr>
          <a:xfrm>
            <a:off x="2351584" y="3962928"/>
            <a:ext cx="4193810" cy="1077218"/>
          </a:xfrm>
          <a:prstGeom prst="rect">
            <a:avLst/>
          </a:prstGeom>
        </p:spPr>
        <p:txBody>
          <a:bodyPr wrap="square">
            <a:spAutoFit/>
          </a:bodyPr>
          <a:lstStyle/>
          <a:p>
            <a:pPr algn="ctr"/>
            <a:r>
              <a:rPr lang="en-GB" sz="3200" dirty="0" smtClean="0">
                <a:solidFill>
                  <a:schemeClr val="bg1"/>
                </a:solidFill>
              </a:rPr>
              <a:t>Clustered </a:t>
            </a:r>
            <a:r>
              <a:rPr lang="en-GB" sz="3200" dirty="0" err="1" smtClean="0">
                <a:solidFill>
                  <a:schemeClr val="bg1"/>
                </a:solidFill>
              </a:rPr>
              <a:t>ColumnStores</a:t>
            </a:r>
            <a:endParaRPr lang="en-GB" sz="3200" dirty="0">
              <a:solidFill>
                <a:schemeClr val="bg1"/>
              </a:solidFill>
            </a:endParaRPr>
          </a:p>
        </p:txBody>
      </p:sp>
      <p:sp>
        <p:nvSpPr>
          <p:cNvPr id="12" name="Rectangle 11"/>
          <p:cNvSpPr/>
          <p:nvPr/>
        </p:nvSpPr>
        <p:spPr>
          <a:xfrm>
            <a:off x="-222225" y="5445224"/>
            <a:ext cx="4193810" cy="1077218"/>
          </a:xfrm>
          <a:prstGeom prst="rect">
            <a:avLst/>
          </a:prstGeom>
        </p:spPr>
        <p:txBody>
          <a:bodyPr wrap="square">
            <a:spAutoFit/>
          </a:bodyPr>
          <a:lstStyle/>
          <a:p>
            <a:pPr algn="ctr"/>
            <a:r>
              <a:rPr lang="en-GB" sz="3200" dirty="0" smtClean="0">
                <a:solidFill>
                  <a:schemeClr val="bg1"/>
                </a:solidFill>
              </a:rPr>
              <a:t>Distribution &amp; Partitioning</a:t>
            </a:r>
            <a:endParaRPr lang="en-GB" sz="3200" dirty="0">
              <a:solidFill>
                <a:schemeClr val="bg1"/>
              </a:solidFill>
            </a:endParaRPr>
          </a:p>
        </p:txBody>
      </p:sp>
    </p:spTree>
    <p:extLst>
      <p:ext uri="{BB962C8B-B14F-4D97-AF65-F5344CB8AC3E}">
        <p14:creationId xmlns:p14="http://schemas.microsoft.com/office/powerpoint/2010/main" val="336304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53036" y="212642"/>
            <a:ext cx="3240360" cy="6264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625044" y="284650"/>
            <a:ext cx="30963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Control</a:t>
            </a:r>
            <a:endParaRPr lang="en-GB" dirty="0"/>
          </a:p>
        </p:txBody>
      </p:sp>
      <p:sp>
        <p:nvSpPr>
          <p:cNvPr id="7" name="Rectangle 6"/>
          <p:cNvSpPr/>
          <p:nvPr/>
        </p:nvSpPr>
        <p:spPr>
          <a:xfrm>
            <a:off x="8625044" y="932722"/>
            <a:ext cx="309634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¼ Rack</a:t>
            </a:r>
            <a:endParaRPr lang="en-GB" dirty="0"/>
          </a:p>
        </p:txBody>
      </p:sp>
      <p:sp>
        <p:nvSpPr>
          <p:cNvPr id="18" name="Rectangle 17"/>
          <p:cNvSpPr/>
          <p:nvPr/>
        </p:nvSpPr>
        <p:spPr>
          <a:xfrm>
            <a:off x="1343472" y="116632"/>
            <a:ext cx="5309239" cy="584775"/>
          </a:xfrm>
          <a:prstGeom prst="rect">
            <a:avLst/>
          </a:prstGeom>
        </p:spPr>
        <p:txBody>
          <a:bodyPr wrap="square">
            <a:spAutoFit/>
          </a:bodyPr>
          <a:lstStyle/>
          <a:p>
            <a:pPr algn="ctr"/>
            <a:r>
              <a:rPr lang="en-GB" sz="3200" dirty="0" smtClean="0">
                <a:solidFill>
                  <a:schemeClr val="bg1"/>
                </a:solidFill>
              </a:rPr>
              <a:t>PDW/APS Scaling</a:t>
            </a:r>
            <a:endParaRPr lang="en-GB" sz="3200" dirty="0">
              <a:solidFill>
                <a:schemeClr val="bg1"/>
              </a:solidFill>
            </a:endParaRPr>
          </a:p>
        </p:txBody>
      </p:sp>
      <p:sp>
        <p:nvSpPr>
          <p:cNvPr id="19" name="Rectangle 18"/>
          <p:cNvSpPr/>
          <p:nvPr/>
        </p:nvSpPr>
        <p:spPr>
          <a:xfrm>
            <a:off x="407368" y="2492896"/>
            <a:ext cx="6602719" cy="2246769"/>
          </a:xfrm>
          <a:prstGeom prst="rect">
            <a:avLst/>
          </a:prstGeom>
        </p:spPr>
        <p:txBody>
          <a:bodyPr wrap="square">
            <a:spAutoFit/>
          </a:bodyPr>
          <a:lstStyle/>
          <a:p>
            <a:r>
              <a:rPr lang="en-GB" sz="2800" dirty="0" smtClean="0">
                <a:solidFill>
                  <a:schemeClr val="bg1"/>
                </a:solidFill>
              </a:rPr>
              <a:t>8 Readers</a:t>
            </a:r>
          </a:p>
          <a:p>
            <a:endParaRPr lang="en-GB" sz="2800" dirty="0" smtClean="0">
              <a:solidFill>
                <a:schemeClr val="bg1"/>
              </a:solidFill>
            </a:endParaRPr>
          </a:p>
          <a:p>
            <a:r>
              <a:rPr lang="en-GB" sz="2800" dirty="0" smtClean="0">
                <a:solidFill>
                  <a:schemeClr val="bg1"/>
                </a:solidFill>
              </a:rPr>
              <a:t>8 Writers</a:t>
            </a:r>
          </a:p>
          <a:p>
            <a:endParaRPr lang="en-GB" sz="2800" dirty="0" smtClean="0">
              <a:solidFill>
                <a:schemeClr val="bg1"/>
              </a:solidFill>
            </a:endParaRPr>
          </a:p>
          <a:p>
            <a:r>
              <a:rPr lang="en-GB" sz="2800" dirty="0" smtClean="0">
                <a:solidFill>
                  <a:schemeClr val="bg1"/>
                </a:solidFill>
              </a:rPr>
              <a:t>8 Distributions</a:t>
            </a:r>
            <a:endParaRPr lang="en-GB" sz="2800" dirty="0">
              <a:solidFill>
                <a:schemeClr val="bg1"/>
              </a:solidFill>
            </a:endParaRPr>
          </a:p>
        </p:txBody>
      </p:sp>
    </p:spTree>
    <p:extLst>
      <p:ext uri="{BB962C8B-B14F-4D97-AF65-F5344CB8AC3E}">
        <p14:creationId xmlns:p14="http://schemas.microsoft.com/office/powerpoint/2010/main" val="286048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53036" y="212642"/>
            <a:ext cx="3240360" cy="6264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625044" y="284650"/>
            <a:ext cx="30963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Control</a:t>
            </a:r>
            <a:endParaRPr lang="en-GB" dirty="0"/>
          </a:p>
        </p:txBody>
      </p:sp>
      <p:sp>
        <p:nvSpPr>
          <p:cNvPr id="7" name="Rectangle 6"/>
          <p:cNvSpPr/>
          <p:nvPr/>
        </p:nvSpPr>
        <p:spPr>
          <a:xfrm>
            <a:off x="8625044" y="932722"/>
            <a:ext cx="309634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¼ Rack</a:t>
            </a:r>
            <a:endParaRPr lang="en-GB" dirty="0"/>
          </a:p>
        </p:txBody>
      </p:sp>
      <p:sp>
        <p:nvSpPr>
          <p:cNvPr id="14" name="Rectangle 13"/>
          <p:cNvSpPr/>
          <p:nvPr/>
        </p:nvSpPr>
        <p:spPr>
          <a:xfrm>
            <a:off x="8616280" y="2324877"/>
            <a:ext cx="309634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¼ Rack</a:t>
            </a:r>
            <a:endParaRPr lang="en-GB" dirty="0"/>
          </a:p>
        </p:txBody>
      </p:sp>
      <p:sp>
        <p:nvSpPr>
          <p:cNvPr id="9" name="Rectangle 8"/>
          <p:cNvSpPr/>
          <p:nvPr/>
        </p:nvSpPr>
        <p:spPr>
          <a:xfrm>
            <a:off x="407368" y="2492896"/>
            <a:ext cx="6602719" cy="2246769"/>
          </a:xfrm>
          <a:prstGeom prst="rect">
            <a:avLst/>
          </a:prstGeom>
        </p:spPr>
        <p:txBody>
          <a:bodyPr wrap="square">
            <a:spAutoFit/>
          </a:bodyPr>
          <a:lstStyle/>
          <a:p>
            <a:r>
              <a:rPr lang="en-GB" sz="2800" dirty="0" smtClean="0">
                <a:solidFill>
                  <a:schemeClr val="bg1"/>
                </a:solidFill>
              </a:rPr>
              <a:t>16 Readers</a:t>
            </a:r>
          </a:p>
          <a:p>
            <a:endParaRPr lang="en-GB" sz="2800" dirty="0" smtClean="0">
              <a:solidFill>
                <a:schemeClr val="bg1"/>
              </a:solidFill>
            </a:endParaRPr>
          </a:p>
          <a:p>
            <a:r>
              <a:rPr lang="en-GB" sz="2800" dirty="0" smtClean="0">
                <a:solidFill>
                  <a:schemeClr val="bg1"/>
                </a:solidFill>
              </a:rPr>
              <a:t>16 Writers</a:t>
            </a:r>
          </a:p>
          <a:p>
            <a:endParaRPr lang="en-GB" sz="2800" dirty="0" smtClean="0">
              <a:solidFill>
                <a:schemeClr val="bg1"/>
              </a:solidFill>
            </a:endParaRPr>
          </a:p>
          <a:p>
            <a:r>
              <a:rPr lang="en-GB" sz="2800" dirty="0" smtClean="0">
                <a:solidFill>
                  <a:schemeClr val="bg1"/>
                </a:solidFill>
              </a:rPr>
              <a:t>16 Distributions</a:t>
            </a:r>
            <a:endParaRPr lang="en-GB" sz="2800" dirty="0">
              <a:solidFill>
                <a:schemeClr val="bg1"/>
              </a:solidFill>
            </a:endParaRPr>
          </a:p>
        </p:txBody>
      </p:sp>
      <p:sp>
        <p:nvSpPr>
          <p:cNvPr id="8" name="Rectangle 7"/>
          <p:cNvSpPr/>
          <p:nvPr/>
        </p:nvSpPr>
        <p:spPr>
          <a:xfrm>
            <a:off x="1343472" y="116632"/>
            <a:ext cx="5309239" cy="584775"/>
          </a:xfrm>
          <a:prstGeom prst="rect">
            <a:avLst/>
          </a:prstGeom>
        </p:spPr>
        <p:txBody>
          <a:bodyPr wrap="square">
            <a:spAutoFit/>
          </a:bodyPr>
          <a:lstStyle/>
          <a:p>
            <a:pPr algn="ctr"/>
            <a:r>
              <a:rPr lang="en-GB" sz="3200" dirty="0" smtClean="0">
                <a:solidFill>
                  <a:schemeClr val="bg1"/>
                </a:solidFill>
              </a:rPr>
              <a:t>PDW/APS Scaling</a:t>
            </a:r>
            <a:endParaRPr lang="en-GB" sz="3200" dirty="0">
              <a:solidFill>
                <a:schemeClr val="bg1"/>
              </a:solidFill>
            </a:endParaRPr>
          </a:p>
        </p:txBody>
      </p:sp>
    </p:spTree>
    <p:extLst>
      <p:ext uri="{BB962C8B-B14F-4D97-AF65-F5344CB8AC3E}">
        <p14:creationId xmlns:p14="http://schemas.microsoft.com/office/powerpoint/2010/main" val="232989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53036" y="212642"/>
            <a:ext cx="3240360" cy="6264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625044" y="284650"/>
            <a:ext cx="30963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Control</a:t>
            </a:r>
            <a:endParaRPr lang="en-GB" dirty="0"/>
          </a:p>
        </p:txBody>
      </p:sp>
      <p:sp>
        <p:nvSpPr>
          <p:cNvPr id="7" name="Rectangle 6"/>
          <p:cNvSpPr/>
          <p:nvPr/>
        </p:nvSpPr>
        <p:spPr>
          <a:xfrm>
            <a:off x="8625044" y="932722"/>
            <a:ext cx="309634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¼ Rack</a:t>
            </a:r>
            <a:endParaRPr lang="en-GB" dirty="0"/>
          </a:p>
        </p:txBody>
      </p:sp>
      <p:sp>
        <p:nvSpPr>
          <p:cNvPr id="14" name="Rectangle 13"/>
          <p:cNvSpPr/>
          <p:nvPr/>
        </p:nvSpPr>
        <p:spPr>
          <a:xfrm>
            <a:off x="8616280" y="2324877"/>
            <a:ext cx="309634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¼ Rack</a:t>
            </a:r>
            <a:endParaRPr lang="en-GB" dirty="0"/>
          </a:p>
        </p:txBody>
      </p:sp>
      <p:sp>
        <p:nvSpPr>
          <p:cNvPr id="15" name="Rectangle 14"/>
          <p:cNvSpPr/>
          <p:nvPr/>
        </p:nvSpPr>
        <p:spPr>
          <a:xfrm>
            <a:off x="8616280" y="3717032"/>
            <a:ext cx="309634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¼ Rack</a:t>
            </a:r>
            <a:endParaRPr lang="en-GB" dirty="0"/>
          </a:p>
        </p:txBody>
      </p:sp>
      <p:sp>
        <p:nvSpPr>
          <p:cNvPr id="16" name="Rectangle 15"/>
          <p:cNvSpPr/>
          <p:nvPr/>
        </p:nvSpPr>
        <p:spPr>
          <a:xfrm>
            <a:off x="8625044" y="5109186"/>
            <a:ext cx="309634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¼ Rack</a:t>
            </a:r>
            <a:endParaRPr lang="en-GB" dirty="0"/>
          </a:p>
        </p:txBody>
      </p:sp>
      <p:sp>
        <p:nvSpPr>
          <p:cNvPr id="9" name="Rectangle 8"/>
          <p:cNvSpPr/>
          <p:nvPr/>
        </p:nvSpPr>
        <p:spPr>
          <a:xfrm>
            <a:off x="407368" y="2492896"/>
            <a:ext cx="6602719" cy="2246769"/>
          </a:xfrm>
          <a:prstGeom prst="rect">
            <a:avLst/>
          </a:prstGeom>
        </p:spPr>
        <p:txBody>
          <a:bodyPr wrap="square">
            <a:spAutoFit/>
          </a:bodyPr>
          <a:lstStyle/>
          <a:p>
            <a:r>
              <a:rPr lang="en-GB" sz="2800" dirty="0" smtClean="0">
                <a:solidFill>
                  <a:schemeClr val="bg1"/>
                </a:solidFill>
              </a:rPr>
              <a:t>32 Readers</a:t>
            </a:r>
          </a:p>
          <a:p>
            <a:endParaRPr lang="en-GB" sz="2800" dirty="0" smtClean="0">
              <a:solidFill>
                <a:schemeClr val="bg1"/>
              </a:solidFill>
            </a:endParaRPr>
          </a:p>
          <a:p>
            <a:r>
              <a:rPr lang="en-GB" sz="2800" dirty="0" smtClean="0">
                <a:solidFill>
                  <a:schemeClr val="bg1"/>
                </a:solidFill>
              </a:rPr>
              <a:t>32 Writers</a:t>
            </a:r>
          </a:p>
          <a:p>
            <a:endParaRPr lang="en-GB" sz="2800" dirty="0" smtClean="0">
              <a:solidFill>
                <a:schemeClr val="bg1"/>
              </a:solidFill>
            </a:endParaRPr>
          </a:p>
          <a:p>
            <a:r>
              <a:rPr lang="en-GB" sz="2800" dirty="0" smtClean="0">
                <a:solidFill>
                  <a:schemeClr val="bg1"/>
                </a:solidFill>
              </a:rPr>
              <a:t>32 Distributions</a:t>
            </a:r>
            <a:endParaRPr lang="en-GB" sz="2800" dirty="0">
              <a:solidFill>
                <a:schemeClr val="bg1"/>
              </a:solidFill>
            </a:endParaRPr>
          </a:p>
        </p:txBody>
      </p:sp>
      <p:sp>
        <p:nvSpPr>
          <p:cNvPr id="10" name="Rectangle 9"/>
          <p:cNvSpPr/>
          <p:nvPr/>
        </p:nvSpPr>
        <p:spPr>
          <a:xfrm>
            <a:off x="1343472" y="116632"/>
            <a:ext cx="5309239" cy="584775"/>
          </a:xfrm>
          <a:prstGeom prst="rect">
            <a:avLst/>
          </a:prstGeom>
        </p:spPr>
        <p:txBody>
          <a:bodyPr wrap="square">
            <a:spAutoFit/>
          </a:bodyPr>
          <a:lstStyle/>
          <a:p>
            <a:pPr algn="ctr"/>
            <a:r>
              <a:rPr lang="en-GB" sz="3200" dirty="0" smtClean="0">
                <a:solidFill>
                  <a:schemeClr val="bg1"/>
                </a:solidFill>
              </a:rPr>
              <a:t>PDW/APS Scaling</a:t>
            </a:r>
            <a:endParaRPr lang="en-GB" sz="3200" dirty="0">
              <a:solidFill>
                <a:schemeClr val="bg1"/>
              </a:solidFill>
            </a:endParaRPr>
          </a:p>
        </p:txBody>
      </p:sp>
    </p:spTree>
    <p:extLst>
      <p:ext uri="{BB962C8B-B14F-4D97-AF65-F5344CB8AC3E}">
        <p14:creationId xmlns:p14="http://schemas.microsoft.com/office/powerpoint/2010/main" val="7632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295800" y="5733256"/>
            <a:ext cx="3384376" cy="546855"/>
          </a:xfrm>
          <a:prstGeom prst="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6</a:t>
            </a:r>
            <a:r>
              <a:rPr lang="en-GB" dirty="0" smtClean="0">
                <a:solidFill>
                  <a:schemeClr val="bg1"/>
                </a:solidFill>
              </a:rPr>
              <a:t>00,000,000 Records</a:t>
            </a:r>
            <a:endParaRPr lang="en-GB" dirty="0">
              <a:solidFill>
                <a:schemeClr val="bg1"/>
              </a:solidFill>
            </a:endParaRPr>
          </a:p>
        </p:txBody>
      </p:sp>
      <p:sp>
        <p:nvSpPr>
          <p:cNvPr id="2" name="Rounded Rectangle 1"/>
          <p:cNvSpPr/>
          <p:nvPr/>
        </p:nvSpPr>
        <p:spPr>
          <a:xfrm>
            <a:off x="2769117"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9" name="Rounded Rectangle 28"/>
          <p:cNvSpPr/>
          <p:nvPr/>
        </p:nvSpPr>
        <p:spPr>
          <a:xfrm>
            <a:off x="2771890"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0" name="Rounded Rectangle 29"/>
          <p:cNvSpPr/>
          <p:nvPr/>
        </p:nvSpPr>
        <p:spPr>
          <a:xfrm>
            <a:off x="2766344"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1" name="Rounded Rectangle 30"/>
          <p:cNvSpPr/>
          <p:nvPr/>
        </p:nvSpPr>
        <p:spPr>
          <a:xfrm>
            <a:off x="2766344"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2" name="Rounded Rectangle 31"/>
          <p:cNvSpPr/>
          <p:nvPr/>
        </p:nvSpPr>
        <p:spPr>
          <a:xfrm>
            <a:off x="2769117"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3" name="Rounded Rectangle 32"/>
          <p:cNvSpPr/>
          <p:nvPr/>
        </p:nvSpPr>
        <p:spPr>
          <a:xfrm>
            <a:off x="3273312"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4" name="Rounded Rectangle 33"/>
          <p:cNvSpPr/>
          <p:nvPr/>
        </p:nvSpPr>
        <p:spPr>
          <a:xfrm>
            <a:off x="3276085"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5" name="Rounded Rectangle 34"/>
          <p:cNvSpPr/>
          <p:nvPr/>
        </p:nvSpPr>
        <p:spPr>
          <a:xfrm>
            <a:off x="3270539"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6" name="Rounded Rectangle 35"/>
          <p:cNvSpPr/>
          <p:nvPr/>
        </p:nvSpPr>
        <p:spPr>
          <a:xfrm>
            <a:off x="3270539"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7" name="Rounded Rectangle 36"/>
          <p:cNvSpPr/>
          <p:nvPr/>
        </p:nvSpPr>
        <p:spPr>
          <a:xfrm>
            <a:off x="3273312"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8" name="Rounded Rectangle 37"/>
          <p:cNvSpPr/>
          <p:nvPr/>
        </p:nvSpPr>
        <p:spPr>
          <a:xfrm>
            <a:off x="3774595"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9" name="Rounded Rectangle 38"/>
          <p:cNvSpPr/>
          <p:nvPr/>
        </p:nvSpPr>
        <p:spPr>
          <a:xfrm>
            <a:off x="3777368"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0" name="Rounded Rectangle 39"/>
          <p:cNvSpPr/>
          <p:nvPr/>
        </p:nvSpPr>
        <p:spPr>
          <a:xfrm>
            <a:off x="3771822"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1" name="Rounded Rectangle 40"/>
          <p:cNvSpPr/>
          <p:nvPr/>
        </p:nvSpPr>
        <p:spPr>
          <a:xfrm>
            <a:off x="3771822"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2" name="Rounded Rectangle 41"/>
          <p:cNvSpPr/>
          <p:nvPr/>
        </p:nvSpPr>
        <p:spPr>
          <a:xfrm>
            <a:off x="3774595"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3" name="Rounded Rectangle 42"/>
          <p:cNvSpPr/>
          <p:nvPr/>
        </p:nvSpPr>
        <p:spPr>
          <a:xfrm>
            <a:off x="4281905"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4" name="Rounded Rectangle 43"/>
          <p:cNvSpPr/>
          <p:nvPr/>
        </p:nvSpPr>
        <p:spPr>
          <a:xfrm>
            <a:off x="4284678"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5" name="Rounded Rectangle 44"/>
          <p:cNvSpPr/>
          <p:nvPr/>
        </p:nvSpPr>
        <p:spPr>
          <a:xfrm>
            <a:off x="4279132"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6" name="Rounded Rectangle 45"/>
          <p:cNvSpPr/>
          <p:nvPr/>
        </p:nvSpPr>
        <p:spPr>
          <a:xfrm>
            <a:off x="4279132"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7" name="Rounded Rectangle 46"/>
          <p:cNvSpPr/>
          <p:nvPr/>
        </p:nvSpPr>
        <p:spPr>
          <a:xfrm>
            <a:off x="4281905"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8" name="Rounded Rectangle 47"/>
          <p:cNvSpPr/>
          <p:nvPr/>
        </p:nvSpPr>
        <p:spPr>
          <a:xfrm>
            <a:off x="4928737" y="830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9" name="Rounded Rectangle 48"/>
          <p:cNvSpPr/>
          <p:nvPr/>
        </p:nvSpPr>
        <p:spPr>
          <a:xfrm>
            <a:off x="4931510" y="1165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0" name="Rounded Rectangle 49"/>
          <p:cNvSpPr/>
          <p:nvPr/>
        </p:nvSpPr>
        <p:spPr>
          <a:xfrm>
            <a:off x="4925964" y="1499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1" name="Rounded Rectangle 50"/>
          <p:cNvSpPr/>
          <p:nvPr/>
        </p:nvSpPr>
        <p:spPr>
          <a:xfrm>
            <a:off x="4925964" y="183471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2" name="Rounded Rectangle 51"/>
          <p:cNvSpPr/>
          <p:nvPr/>
        </p:nvSpPr>
        <p:spPr>
          <a:xfrm>
            <a:off x="4928737" y="216955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3" name="Rounded Rectangle 52"/>
          <p:cNvSpPr/>
          <p:nvPr/>
        </p:nvSpPr>
        <p:spPr>
          <a:xfrm>
            <a:off x="5432932" y="830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4" name="Rounded Rectangle 53"/>
          <p:cNvSpPr/>
          <p:nvPr/>
        </p:nvSpPr>
        <p:spPr>
          <a:xfrm>
            <a:off x="5435705" y="1165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5" name="Rounded Rectangle 54"/>
          <p:cNvSpPr/>
          <p:nvPr/>
        </p:nvSpPr>
        <p:spPr>
          <a:xfrm>
            <a:off x="5430159" y="1499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6" name="Rounded Rectangle 55"/>
          <p:cNvSpPr/>
          <p:nvPr/>
        </p:nvSpPr>
        <p:spPr>
          <a:xfrm>
            <a:off x="5430159" y="183471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7" name="Rounded Rectangle 56"/>
          <p:cNvSpPr/>
          <p:nvPr/>
        </p:nvSpPr>
        <p:spPr>
          <a:xfrm>
            <a:off x="5432932" y="216955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8" name="Rounded Rectangle 57"/>
          <p:cNvSpPr/>
          <p:nvPr/>
        </p:nvSpPr>
        <p:spPr>
          <a:xfrm>
            <a:off x="5934215" y="830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9" name="Rounded Rectangle 58"/>
          <p:cNvSpPr/>
          <p:nvPr/>
        </p:nvSpPr>
        <p:spPr>
          <a:xfrm>
            <a:off x="5936988" y="1165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0" name="Rounded Rectangle 59"/>
          <p:cNvSpPr/>
          <p:nvPr/>
        </p:nvSpPr>
        <p:spPr>
          <a:xfrm>
            <a:off x="5931442" y="1499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1" name="Rounded Rectangle 60"/>
          <p:cNvSpPr/>
          <p:nvPr/>
        </p:nvSpPr>
        <p:spPr>
          <a:xfrm>
            <a:off x="5931442" y="183471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2" name="Rounded Rectangle 61"/>
          <p:cNvSpPr/>
          <p:nvPr/>
        </p:nvSpPr>
        <p:spPr>
          <a:xfrm>
            <a:off x="5934215" y="216955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3" name="Rounded Rectangle 62"/>
          <p:cNvSpPr/>
          <p:nvPr/>
        </p:nvSpPr>
        <p:spPr>
          <a:xfrm>
            <a:off x="6441525" y="830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4" name="Rounded Rectangle 63"/>
          <p:cNvSpPr/>
          <p:nvPr/>
        </p:nvSpPr>
        <p:spPr>
          <a:xfrm>
            <a:off x="6444298" y="1165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5" name="Rounded Rectangle 64"/>
          <p:cNvSpPr/>
          <p:nvPr/>
        </p:nvSpPr>
        <p:spPr>
          <a:xfrm>
            <a:off x="6438752" y="1499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6" name="Rounded Rectangle 65"/>
          <p:cNvSpPr/>
          <p:nvPr/>
        </p:nvSpPr>
        <p:spPr>
          <a:xfrm>
            <a:off x="6438752" y="183471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7" name="Rounded Rectangle 66"/>
          <p:cNvSpPr/>
          <p:nvPr/>
        </p:nvSpPr>
        <p:spPr>
          <a:xfrm>
            <a:off x="6441525" y="216955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8" name="Rounded Rectangle 67"/>
          <p:cNvSpPr/>
          <p:nvPr/>
        </p:nvSpPr>
        <p:spPr>
          <a:xfrm>
            <a:off x="7106885"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9" name="Rounded Rectangle 68"/>
          <p:cNvSpPr/>
          <p:nvPr/>
        </p:nvSpPr>
        <p:spPr>
          <a:xfrm>
            <a:off x="7109658"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0" name="Rounded Rectangle 69"/>
          <p:cNvSpPr/>
          <p:nvPr/>
        </p:nvSpPr>
        <p:spPr>
          <a:xfrm>
            <a:off x="7104112"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1" name="Rounded Rectangle 70"/>
          <p:cNvSpPr/>
          <p:nvPr/>
        </p:nvSpPr>
        <p:spPr>
          <a:xfrm>
            <a:off x="7104112"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2" name="Rounded Rectangle 71"/>
          <p:cNvSpPr/>
          <p:nvPr/>
        </p:nvSpPr>
        <p:spPr>
          <a:xfrm>
            <a:off x="7106885"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3" name="Rounded Rectangle 72"/>
          <p:cNvSpPr/>
          <p:nvPr/>
        </p:nvSpPr>
        <p:spPr>
          <a:xfrm>
            <a:off x="7611080"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4" name="Rounded Rectangle 73"/>
          <p:cNvSpPr/>
          <p:nvPr/>
        </p:nvSpPr>
        <p:spPr>
          <a:xfrm>
            <a:off x="7613853"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5" name="Rounded Rectangle 74"/>
          <p:cNvSpPr/>
          <p:nvPr/>
        </p:nvSpPr>
        <p:spPr>
          <a:xfrm>
            <a:off x="7608307"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6" name="Rounded Rectangle 75"/>
          <p:cNvSpPr/>
          <p:nvPr/>
        </p:nvSpPr>
        <p:spPr>
          <a:xfrm>
            <a:off x="7608307"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7" name="Rounded Rectangle 76"/>
          <p:cNvSpPr/>
          <p:nvPr/>
        </p:nvSpPr>
        <p:spPr>
          <a:xfrm>
            <a:off x="7611080"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8" name="Rounded Rectangle 77"/>
          <p:cNvSpPr/>
          <p:nvPr/>
        </p:nvSpPr>
        <p:spPr>
          <a:xfrm>
            <a:off x="8112363"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9" name="Rounded Rectangle 78"/>
          <p:cNvSpPr/>
          <p:nvPr/>
        </p:nvSpPr>
        <p:spPr>
          <a:xfrm>
            <a:off x="8115136"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0" name="Rounded Rectangle 79"/>
          <p:cNvSpPr/>
          <p:nvPr/>
        </p:nvSpPr>
        <p:spPr>
          <a:xfrm>
            <a:off x="8109590"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1" name="Rounded Rectangle 80"/>
          <p:cNvSpPr/>
          <p:nvPr/>
        </p:nvSpPr>
        <p:spPr>
          <a:xfrm>
            <a:off x="8109590"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2" name="Rounded Rectangle 81"/>
          <p:cNvSpPr/>
          <p:nvPr/>
        </p:nvSpPr>
        <p:spPr>
          <a:xfrm>
            <a:off x="8112363"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3" name="Rounded Rectangle 82"/>
          <p:cNvSpPr/>
          <p:nvPr/>
        </p:nvSpPr>
        <p:spPr>
          <a:xfrm>
            <a:off x="8619673"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4" name="Rounded Rectangle 83"/>
          <p:cNvSpPr/>
          <p:nvPr/>
        </p:nvSpPr>
        <p:spPr>
          <a:xfrm>
            <a:off x="8622446"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5" name="Rounded Rectangle 84"/>
          <p:cNvSpPr/>
          <p:nvPr/>
        </p:nvSpPr>
        <p:spPr>
          <a:xfrm>
            <a:off x="8616900"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6" name="Rounded Rectangle 85"/>
          <p:cNvSpPr/>
          <p:nvPr/>
        </p:nvSpPr>
        <p:spPr>
          <a:xfrm>
            <a:off x="8616900"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7" name="Rounded Rectangle 86"/>
          <p:cNvSpPr/>
          <p:nvPr/>
        </p:nvSpPr>
        <p:spPr>
          <a:xfrm>
            <a:off x="8619673"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8" name="Rectangle 87"/>
          <p:cNvSpPr/>
          <p:nvPr/>
        </p:nvSpPr>
        <p:spPr>
          <a:xfrm>
            <a:off x="4295800" y="153937"/>
            <a:ext cx="3384376" cy="546855"/>
          </a:xfrm>
          <a:prstGeom prst="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60 Distribution Nodes</a:t>
            </a:r>
            <a:endParaRPr lang="en-GB" dirty="0">
              <a:solidFill>
                <a:schemeClr val="bg1"/>
              </a:solidFill>
            </a:endParaRPr>
          </a:p>
        </p:txBody>
      </p:sp>
      <p:sp>
        <p:nvSpPr>
          <p:cNvPr id="89" name="Rounded Rectangle 88"/>
          <p:cNvSpPr/>
          <p:nvPr/>
        </p:nvSpPr>
        <p:spPr>
          <a:xfrm>
            <a:off x="4912377" y="4486592"/>
            <a:ext cx="2016224" cy="1123328"/>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584142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69117"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9" name="Rounded Rectangle 28"/>
          <p:cNvSpPr/>
          <p:nvPr/>
        </p:nvSpPr>
        <p:spPr>
          <a:xfrm>
            <a:off x="2771890"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0" name="Rounded Rectangle 29"/>
          <p:cNvSpPr/>
          <p:nvPr/>
        </p:nvSpPr>
        <p:spPr>
          <a:xfrm>
            <a:off x="2766344"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1" name="Rounded Rectangle 30"/>
          <p:cNvSpPr/>
          <p:nvPr/>
        </p:nvSpPr>
        <p:spPr>
          <a:xfrm>
            <a:off x="2766344"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2" name="Rounded Rectangle 31"/>
          <p:cNvSpPr/>
          <p:nvPr/>
        </p:nvSpPr>
        <p:spPr>
          <a:xfrm>
            <a:off x="2769117"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3" name="Rounded Rectangle 32"/>
          <p:cNvSpPr/>
          <p:nvPr/>
        </p:nvSpPr>
        <p:spPr>
          <a:xfrm>
            <a:off x="3273312"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4" name="Rounded Rectangle 33"/>
          <p:cNvSpPr/>
          <p:nvPr/>
        </p:nvSpPr>
        <p:spPr>
          <a:xfrm>
            <a:off x="3276085"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5" name="Rounded Rectangle 34"/>
          <p:cNvSpPr/>
          <p:nvPr/>
        </p:nvSpPr>
        <p:spPr>
          <a:xfrm>
            <a:off x="3270539"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6" name="Rounded Rectangle 35"/>
          <p:cNvSpPr/>
          <p:nvPr/>
        </p:nvSpPr>
        <p:spPr>
          <a:xfrm>
            <a:off x="3270539"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7" name="Rounded Rectangle 36"/>
          <p:cNvSpPr/>
          <p:nvPr/>
        </p:nvSpPr>
        <p:spPr>
          <a:xfrm>
            <a:off x="3273312"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8" name="Rounded Rectangle 37"/>
          <p:cNvSpPr/>
          <p:nvPr/>
        </p:nvSpPr>
        <p:spPr>
          <a:xfrm>
            <a:off x="3774595"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9" name="Rounded Rectangle 38"/>
          <p:cNvSpPr/>
          <p:nvPr/>
        </p:nvSpPr>
        <p:spPr>
          <a:xfrm>
            <a:off x="3777368"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0" name="Rounded Rectangle 39"/>
          <p:cNvSpPr/>
          <p:nvPr/>
        </p:nvSpPr>
        <p:spPr>
          <a:xfrm>
            <a:off x="3771822"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1" name="Rounded Rectangle 40"/>
          <p:cNvSpPr/>
          <p:nvPr/>
        </p:nvSpPr>
        <p:spPr>
          <a:xfrm>
            <a:off x="3771822"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2" name="Rounded Rectangle 41"/>
          <p:cNvSpPr/>
          <p:nvPr/>
        </p:nvSpPr>
        <p:spPr>
          <a:xfrm>
            <a:off x="3774595"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3" name="Rounded Rectangle 42"/>
          <p:cNvSpPr/>
          <p:nvPr/>
        </p:nvSpPr>
        <p:spPr>
          <a:xfrm>
            <a:off x="4281905"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4" name="Rounded Rectangle 43"/>
          <p:cNvSpPr/>
          <p:nvPr/>
        </p:nvSpPr>
        <p:spPr>
          <a:xfrm>
            <a:off x="4284678"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5" name="Rounded Rectangle 44"/>
          <p:cNvSpPr/>
          <p:nvPr/>
        </p:nvSpPr>
        <p:spPr>
          <a:xfrm>
            <a:off x="4279132"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6" name="Rounded Rectangle 45"/>
          <p:cNvSpPr/>
          <p:nvPr/>
        </p:nvSpPr>
        <p:spPr>
          <a:xfrm>
            <a:off x="4279132"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7" name="Rounded Rectangle 46"/>
          <p:cNvSpPr/>
          <p:nvPr/>
        </p:nvSpPr>
        <p:spPr>
          <a:xfrm>
            <a:off x="4281905"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8" name="Rounded Rectangle 47"/>
          <p:cNvSpPr/>
          <p:nvPr/>
        </p:nvSpPr>
        <p:spPr>
          <a:xfrm>
            <a:off x="4928737" y="830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9" name="Rounded Rectangle 48"/>
          <p:cNvSpPr/>
          <p:nvPr/>
        </p:nvSpPr>
        <p:spPr>
          <a:xfrm>
            <a:off x="4931510" y="1165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0" name="Rounded Rectangle 49"/>
          <p:cNvSpPr/>
          <p:nvPr/>
        </p:nvSpPr>
        <p:spPr>
          <a:xfrm>
            <a:off x="4925964" y="1499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1" name="Rounded Rectangle 50"/>
          <p:cNvSpPr/>
          <p:nvPr/>
        </p:nvSpPr>
        <p:spPr>
          <a:xfrm>
            <a:off x="4925964" y="183471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2" name="Rounded Rectangle 51"/>
          <p:cNvSpPr/>
          <p:nvPr/>
        </p:nvSpPr>
        <p:spPr>
          <a:xfrm>
            <a:off x="4928737" y="216955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3" name="Rounded Rectangle 52"/>
          <p:cNvSpPr/>
          <p:nvPr/>
        </p:nvSpPr>
        <p:spPr>
          <a:xfrm>
            <a:off x="5432932" y="830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4" name="Rounded Rectangle 53"/>
          <p:cNvSpPr/>
          <p:nvPr/>
        </p:nvSpPr>
        <p:spPr>
          <a:xfrm>
            <a:off x="5435705" y="1165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5" name="Rounded Rectangle 54"/>
          <p:cNvSpPr/>
          <p:nvPr/>
        </p:nvSpPr>
        <p:spPr>
          <a:xfrm>
            <a:off x="5430159" y="1499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6" name="Rounded Rectangle 55"/>
          <p:cNvSpPr/>
          <p:nvPr/>
        </p:nvSpPr>
        <p:spPr>
          <a:xfrm>
            <a:off x="5430159" y="183471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7" name="Rounded Rectangle 56"/>
          <p:cNvSpPr/>
          <p:nvPr/>
        </p:nvSpPr>
        <p:spPr>
          <a:xfrm>
            <a:off x="5432932" y="216955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8" name="Rounded Rectangle 57"/>
          <p:cNvSpPr/>
          <p:nvPr/>
        </p:nvSpPr>
        <p:spPr>
          <a:xfrm>
            <a:off x="5934215" y="830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9" name="Rounded Rectangle 58"/>
          <p:cNvSpPr/>
          <p:nvPr/>
        </p:nvSpPr>
        <p:spPr>
          <a:xfrm>
            <a:off x="5936988" y="1165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0" name="Rounded Rectangle 59"/>
          <p:cNvSpPr/>
          <p:nvPr/>
        </p:nvSpPr>
        <p:spPr>
          <a:xfrm>
            <a:off x="5931442" y="1499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1" name="Rounded Rectangle 60"/>
          <p:cNvSpPr/>
          <p:nvPr/>
        </p:nvSpPr>
        <p:spPr>
          <a:xfrm>
            <a:off x="5931442" y="183471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2" name="Rounded Rectangle 61"/>
          <p:cNvSpPr/>
          <p:nvPr/>
        </p:nvSpPr>
        <p:spPr>
          <a:xfrm>
            <a:off x="5934215" y="216955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3" name="Rounded Rectangle 62"/>
          <p:cNvSpPr/>
          <p:nvPr/>
        </p:nvSpPr>
        <p:spPr>
          <a:xfrm>
            <a:off x="6441525" y="830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4" name="Rounded Rectangle 63"/>
          <p:cNvSpPr/>
          <p:nvPr/>
        </p:nvSpPr>
        <p:spPr>
          <a:xfrm>
            <a:off x="6444298" y="1165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5" name="Rounded Rectangle 64"/>
          <p:cNvSpPr/>
          <p:nvPr/>
        </p:nvSpPr>
        <p:spPr>
          <a:xfrm>
            <a:off x="6438752" y="1499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6" name="Rounded Rectangle 65"/>
          <p:cNvSpPr/>
          <p:nvPr/>
        </p:nvSpPr>
        <p:spPr>
          <a:xfrm>
            <a:off x="6438752" y="183471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7" name="Rounded Rectangle 66"/>
          <p:cNvSpPr/>
          <p:nvPr/>
        </p:nvSpPr>
        <p:spPr>
          <a:xfrm>
            <a:off x="6441525" y="216955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8" name="Rounded Rectangle 67"/>
          <p:cNvSpPr/>
          <p:nvPr/>
        </p:nvSpPr>
        <p:spPr>
          <a:xfrm>
            <a:off x="7106885"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9" name="Rounded Rectangle 68"/>
          <p:cNvSpPr/>
          <p:nvPr/>
        </p:nvSpPr>
        <p:spPr>
          <a:xfrm>
            <a:off x="7109658"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0" name="Rounded Rectangle 69"/>
          <p:cNvSpPr/>
          <p:nvPr/>
        </p:nvSpPr>
        <p:spPr>
          <a:xfrm>
            <a:off x="7104112"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1" name="Rounded Rectangle 70"/>
          <p:cNvSpPr/>
          <p:nvPr/>
        </p:nvSpPr>
        <p:spPr>
          <a:xfrm>
            <a:off x="7104112"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2" name="Rounded Rectangle 71"/>
          <p:cNvSpPr/>
          <p:nvPr/>
        </p:nvSpPr>
        <p:spPr>
          <a:xfrm>
            <a:off x="7106885"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3" name="Rounded Rectangle 72"/>
          <p:cNvSpPr/>
          <p:nvPr/>
        </p:nvSpPr>
        <p:spPr>
          <a:xfrm>
            <a:off x="7611080"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4" name="Rounded Rectangle 73"/>
          <p:cNvSpPr/>
          <p:nvPr/>
        </p:nvSpPr>
        <p:spPr>
          <a:xfrm>
            <a:off x="7613853"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5" name="Rounded Rectangle 74"/>
          <p:cNvSpPr/>
          <p:nvPr/>
        </p:nvSpPr>
        <p:spPr>
          <a:xfrm>
            <a:off x="7608307"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6" name="Rounded Rectangle 75"/>
          <p:cNvSpPr/>
          <p:nvPr/>
        </p:nvSpPr>
        <p:spPr>
          <a:xfrm>
            <a:off x="7608307"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7" name="Rounded Rectangle 76"/>
          <p:cNvSpPr/>
          <p:nvPr/>
        </p:nvSpPr>
        <p:spPr>
          <a:xfrm>
            <a:off x="7611080"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8" name="Rounded Rectangle 77"/>
          <p:cNvSpPr/>
          <p:nvPr/>
        </p:nvSpPr>
        <p:spPr>
          <a:xfrm>
            <a:off x="8112363"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9" name="Rounded Rectangle 78"/>
          <p:cNvSpPr/>
          <p:nvPr/>
        </p:nvSpPr>
        <p:spPr>
          <a:xfrm>
            <a:off x="8115136"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0" name="Rounded Rectangle 79"/>
          <p:cNvSpPr/>
          <p:nvPr/>
        </p:nvSpPr>
        <p:spPr>
          <a:xfrm>
            <a:off x="8109590"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1" name="Rounded Rectangle 80"/>
          <p:cNvSpPr/>
          <p:nvPr/>
        </p:nvSpPr>
        <p:spPr>
          <a:xfrm>
            <a:off x="8109590"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2" name="Rounded Rectangle 81"/>
          <p:cNvSpPr/>
          <p:nvPr/>
        </p:nvSpPr>
        <p:spPr>
          <a:xfrm>
            <a:off x="8112363"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3" name="Rounded Rectangle 82"/>
          <p:cNvSpPr/>
          <p:nvPr/>
        </p:nvSpPr>
        <p:spPr>
          <a:xfrm>
            <a:off x="8619673" y="845527"/>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4" name="Rounded Rectangle 83"/>
          <p:cNvSpPr/>
          <p:nvPr/>
        </p:nvSpPr>
        <p:spPr>
          <a:xfrm>
            <a:off x="8622446" y="1180365"/>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5" name="Rounded Rectangle 84"/>
          <p:cNvSpPr/>
          <p:nvPr/>
        </p:nvSpPr>
        <p:spPr>
          <a:xfrm>
            <a:off x="8616900" y="1515203"/>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6" name="Rounded Rectangle 85"/>
          <p:cNvSpPr/>
          <p:nvPr/>
        </p:nvSpPr>
        <p:spPr>
          <a:xfrm>
            <a:off x="8616900" y="1850041"/>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7" name="Rounded Rectangle 86"/>
          <p:cNvSpPr/>
          <p:nvPr/>
        </p:nvSpPr>
        <p:spPr>
          <a:xfrm>
            <a:off x="8619673" y="2184879"/>
            <a:ext cx="504056"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8" name="Rectangle 87"/>
          <p:cNvSpPr/>
          <p:nvPr/>
        </p:nvSpPr>
        <p:spPr>
          <a:xfrm>
            <a:off x="4295800" y="153937"/>
            <a:ext cx="3384376" cy="546855"/>
          </a:xfrm>
          <a:prstGeom prst="rect">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60 Distribution Nodes</a:t>
            </a:r>
            <a:endParaRPr lang="en-GB" dirty="0">
              <a:solidFill>
                <a:schemeClr val="bg1"/>
              </a:solidFill>
            </a:endParaRPr>
          </a:p>
        </p:txBody>
      </p:sp>
      <p:sp>
        <p:nvSpPr>
          <p:cNvPr id="90" name="Rounded Rectangle 89"/>
          <p:cNvSpPr/>
          <p:nvPr/>
        </p:nvSpPr>
        <p:spPr>
          <a:xfrm>
            <a:off x="2801758" y="909063"/>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1" name="Rounded Rectangle 90"/>
          <p:cNvSpPr/>
          <p:nvPr/>
        </p:nvSpPr>
        <p:spPr>
          <a:xfrm>
            <a:off x="2801758" y="1217890"/>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2" name="Rounded Rectangle 91"/>
          <p:cNvSpPr/>
          <p:nvPr/>
        </p:nvSpPr>
        <p:spPr>
          <a:xfrm>
            <a:off x="2801758" y="1556792"/>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3" name="Rounded Rectangle 92"/>
          <p:cNvSpPr/>
          <p:nvPr/>
        </p:nvSpPr>
        <p:spPr>
          <a:xfrm>
            <a:off x="2801758" y="1878514"/>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4" name="Rounded Rectangle 93"/>
          <p:cNvSpPr/>
          <p:nvPr/>
        </p:nvSpPr>
        <p:spPr>
          <a:xfrm>
            <a:off x="2801758" y="2222404"/>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5" name="Rounded Rectangle 94"/>
          <p:cNvSpPr/>
          <p:nvPr/>
        </p:nvSpPr>
        <p:spPr>
          <a:xfrm>
            <a:off x="3298600" y="909063"/>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6" name="Rounded Rectangle 95"/>
          <p:cNvSpPr/>
          <p:nvPr/>
        </p:nvSpPr>
        <p:spPr>
          <a:xfrm>
            <a:off x="3298600" y="1217890"/>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7" name="Rounded Rectangle 96"/>
          <p:cNvSpPr/>
          <p:nvPr/>
        </p:nvSpPr>
        <p:spPr>
          <a:xfrm>
            <a:off x="3298600" y="1556792"/>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8" name="Rounded Rectangle 97"/>
          <p:cNvSpPr/>
          <p:nvPr/>
        </p:nvSpPr>
        <p:spPr>
          <a:xfrm>
            <a:off x="3298600" y="1878514"/>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9" name="Rounded Rectangle 98"/>
          <p:cNvSpPr/>
          <p:nvPr/>
        </p:nvSpPr>
        <p:spPr>
          <a:xfrm>
            <a:off x="3298600" y="2222404"/>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0" name="Rounded Rectangle 99"/>
          <p:cNvSpPr/>
          <p:nvPr/>
        </p:nvSpPr>
        <p:spPr>
          <a:xfrm>
            <a:off x="3811456" y="909063"/>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1" name="Rounded Rectangle 100"/>
          <p:cNvSpPr/>
          <p:nvPr/>
        </p:nvSpPr>
        <p:spPr>
          <a:xfrm>
            <a:off x="3811456" y="1217890"/>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2" name="Rounded Rectangle 101"/>
          <p:cNvSpPr/>
          <p:nvPr/>
        </p:nvSpPr>
        <p:spPr>
          <a:xfrm>
            <a:off x="3811456" y="1556792"/>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3" name="Rounded Rectangle 102"/>
          <p:cNvSpPr/>
          <p:nvPr/>
        </p:nvSpPr>
        <p:spPr>
          <a:xfrm>
            <a:off x="3811456" y="1878514"/>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4" name="Rounded Rectangle 103"/>
          <p:cNvSpPr/>
          <p:nvPr/>
        </p:nvSpPr>
        <p:spPr>
          <a:xfrm>
            <a:off x="3811456" y="2222404"/>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5" name="Rounded Rectangle 104"/>
          <p:cNvSpPr/>
          <p:nvPr/>
        </p:nvSpPr>
        <p:spPr>
          <a:xfrm>
            <a:off x="4322606" y="901821"/>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6" name="Rounded Rectangle 105"/>
          <p:cNvSpPr/>
          <p:nvPr/>
        </p:nvSpPr>
        <p:spPr>
          <a:xfrm>
            <a:off x="4322606" y="1210648"/>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7" name="Rounded Rectangle 106"/>
          <p:cNvSpPr/>
          <p:nvPr/>
        </p:nvSpPr>
        <p:spPr>
          <a:xfrm>
            <a:off x="4322606" y="1549550"/>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8" name="Rounded Rectangle 107"/>
          <p:cNvSpPr/>
          <p:nvPr/>
        </p:nvSpPr>
        <p:spPr>
          <a:xfrm>
            <a:off x="4322606" y="1871272"/>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9" name="Rounded Rectangle 108"/>
          <p:cNvSpPr/>
          <p:nvPr/>
        </p:nvSpPr>
        <p:spPr>
          <a:xfrm>
            <a:off x="4322606" y="2215162"/>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0" name="Rounded Rectangle 109"/>
          <p:cNvSpPr/>
          <p:nvPr/>
        </p:nvSpPr>
        <p:spPr>
          <a:xfrm>
            <a:off x="4962825" y="871538"/>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1" name="Rounded Rectangle 110"/>
          <p:cNvSpPr/>
          <p:nvPr/>
        </p:nvSpPr>
        <p:spPr>
          <a:xfrm>
            <a:off x="4962825" y="1180365"/>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2" name="Rounded Rectangle 111"/>
          <p:cNvSpPr/>
          <p:nvPr/>
        </p:nvSpPr>
        <p:spPr>
          <a:xfrm>
            <a:off x="4962825" y="1519267"/>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3" name="Rounded Rectangle 112"/>
          <p:cNvSpPr/>
          <p:nvPr/>
        </p:nvSpPr>
        <p:spPr>
          <a:xfrm>
            <a:off x="4962825" y="1840989"/>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4" name="Rounded Rectangle 113"/>
          <p:cNvSpPr/>
          <p:nvPr/>
        </p:nvSpPr>
        <p:spPr>
          <a:xfrm>
            <a:off x="4962825" y="2184879"/>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5" name="Rounded Rectangle 114"/>
          <p:cNvSpPr/>
          <p:nvPr/>
        </p:nvSpPr>
        <p:spPr>
          <a:xfrm>
            <a:off x="5472109" y="893739"/>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6" name="Rounded Rectangle 115"/>
          <p:cNvSpPr/>
          <p:nvPr/>
        </p:nvSpPr>
        <p:spPr>
          <a:xfrm>
            <a:off x="5472109" y="1202566"/>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7" name="Rounded Rectangle 116"/>
          <p:cNvSpPr/>
          <p:nvPr/>
        </p:nvSpPr>
        <p:spPr>
          <a:xfrm>
            <a:off x="5472109" y="1541468"/>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8" name="Rounded Rectangle 117"/>
          <p:cNvSpPr/>
          <p:nvPr/>
        </p:nvSpPr>
        <p:spPr>
          <a:xfrm>
            <a:off x="5472109" y="1863190"/>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9" name="Rounded Rectangle 118"/>
          <p:cNvSpPr/>
          <p:nvPr/>
        </p:nvSpPr>
        <p:spPr>
          <a:xfrm>
            <a:off x="5472109" y="2207080"/>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0" name="Rounded Rectangle 119"/>
          <p:cNvSpPr/>
          <p:nvPr/>
        </p:nvSpPr>
        <p:spPr>
          <a:xfrm>
            <a:off x="5978938" y="893739"/>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1" name="Rounded Rectangle 120"/>
          <p:cNvSpPr/>
          <p:nvPr/>
        </p:nvSpPr>
        <p:spPr>
          <a:xfrm>
            <a:off x="5978938" y="1202566"/>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2" name="Rounded Rectangle 121"/>
          <p:cNvSpPr/>
          <p:nvPr/>
        </p:nvSpPr>
        <p:spPr>
          <a:xfrm>
            <a:off x="5978938" y="1541468"/>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3" name="Rounded Rectangle 122"/>
          <p:cNvSpPr/>
          <p:nvPr/>
        </p:nvSpPr>
        <p:spPr>
          <a:xfrm>
            <a:off x="5978938" y="1863190"/>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4" name="Rounded Rectangle 123"/>
          <p:cNvSpPr/>
          <p:nvPr/>
        </p:nvSpPr>
        <p:spPr>
          <a:xfrm>
            <a:off x="5978938" y="2207080"/>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5" name="Rounded Rectangle 124"/>
          <p:cNvSpPr/>
          <p:nvPr/>
        </p:nvSpPr>
        <p:spPr>
          <a:xfrm>
            <a:off x="6474357" y="901821"/>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6" name="Rounded Rectangle 125"/>
          <p:cNvSpPr/>
          <p:nvPr/>
        </p:nvSpPr>
        <p:spPr>
          <a:xfrm>
            <a:off x="6474357" y="1210648"/>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7" name="Rounded Rectangle 126"/>
          <p:cNvSpPr/>
          <p:nvPr/>
        </p:nvSpPr>
        <p:spPr>
          <a:xfrm>
            <a:off x="6474357" y="1549550"/>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8" name="Rounded Rectangle 127"/>
          <p:cNvSpPr/>
          <p:nvPr/>
        </p:nvSpPr>
        <p:spPr>
          <a:xfrm>
            <a:off x="6474357" y="1871272"/>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9" name="Rounded Rectangle 128"/>
          <p:cNvSpPr/>
          <p:nvPr/>
        </p:nvSpPr>
        <p:spPr>
          <a:xfrm>
            <a:off x="6474357" y="2215162"/>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0" name="Rounded Rectangle 129"/>
          <p:cNvSpPr/>
          <p:nvPr/>
        </p:nvSpPr>
        <p:spPr>
          <a:xfrm>
            <a:off x="7142971" y="909063"/>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1" name="Rounded Rectangle 130"/>
          <p:cNvSpPr/>
          <p:nvPr/>
        </p:nvSpPr>
        <p:spPr>
          <a:xfrm>
            <a:off x="7142971" y="1217890"/>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2" name="Rounded Rectangle 131"/>
          <p:cNvSpPr/>
          <p:nvPr/>
        </p:nvSpPr>
        <p:spPr>
          <a:xfrm>
            <a:off x="7142971" y="1556792"/>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3" name="Rounded Rectangle 132"/>
          <p:cNvSpPr/>
          <p:nvPr/>
        </p:nvSpPr>
        <p:spPr>
          <a:xfrm>
            <a:off x="7142971" y="1878514"/>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4" name="Rounded Rectangle 133"/>
          <p:cNvSpPr/>
          <p:nvPr/>
        </p:nvSpPr>
        <p:spPr>
          <a:xfrm>
            <a:off x="7142971" y="2222404"/>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5" name="Rounded Rectangle 134"/>
          <p:cNvSpPr/>
          <p:nvPr/>
        </p:nvSpPr>
        <p:spPr>
          <a:xfrm>
            <a:off x="7665278" y="909063"/>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6" name="Rounded Rectangle 135"/>
          <p:cNvSpPr/>
          <p:nvPr/>
        </p:nvSpPr>
        <p:spPr>
          <a:xfrm>
            <a:off x="7665278" y="1217890"/>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7" name="Rounded Rectangle 136"/>
          <p:cNvSpPr/>
          <p:nvPr/>
        </p:nvSpPr>
        <p:spPr>
          <a:xfrm>
            <a:off x="7665278" y="1556792"/>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8" name="Rounded Rectangle 137"/>
          <p:cNvSpPr/>
          <p:nvPr/>
        </p:nvSpPr>
        <p:spPr>
          <a:xfrm>
            <a:off x="7665278" y="1878514"/>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9" name="Rounded Rectangle 138"/>
          <p:cNvSpPr/>
          <p:nvPr/>
        </p:nvSpPr>
        <p:spPr>
          <a:xfrm>
            <a:off x="7665278" y="2222404"/>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0" name="Rounded Rectangle 139"/>
          <p:cNvSpPr/>
          <p:nvPr/>
        </p:nvSpPr>
        <p:spPr>
          <a:xfrm>
            <a:off x="8144641" y="909063"/>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1" name="Rounded Rectangle 140"/>
          <p:cNvSpPr/>
          <p:nvPr/>
        </p:nvSpPr>
        <p:spPr>
          <a:xfrm>
            <a:off x="8144641" y="1217890"/>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2" name="Rounded Rectangle 141"/>
          <p:cNvSpPr/>
          <p:nvPr/>
        </p:nvSpPr>
        <p:spPr>
          <a:xfrm>
            <a:off x="8144641" y="1556792"/>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3" name="Rounded Rectangle 142"/>
          <p:cNvSpPr/>
          <p:nvPr/>
        </p:nvSpPr>
        <p:spPr>
          <a:xfrm>
            <a:off x="8144641" y="1878514"/>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4" name="Rounded Rectangle 143"/>
          <p:cNvSpPr/>
          <p:nvPr/>
        </p:nvSpPr>
        <p:spPr>
          <a:xfrm>
            <a:off x="8144641" y="2222404"/>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5" name="Rounded Rectangle 144"/>
          <p:cNvSpPr/>
          <p:nvPr/>
        </p:nvSpPr>
        <p:spPr>
          <a:xfrm>
            <a:off x="8663489" y="901821"/>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6" name="Rounded Rectangle 145"/>
          <p:cNvSpPr/>
          <p:nvPr/>
        </p:nvSpPr>
        <p:spPr>
          <a:xfrm>
            <a:off x="8663489" y="1210648"/>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7" name="Rounded Rectangle 146"/>
          <p:cNvSpPr/>
          <p:nvPr/>
        </p:nvSpPr>
        <p:spPr>
          <a:xfrm>
            <a:off x="8663489" y="1549550"/>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8" name="Rounded Rectangle 147"/>
          <p:cNvSpPr/>
          <p:nvPr/>
        </p:nvSpPr>
        <p:spPr>
          <a:xfrm>
            <a:off x="8663489" y="1871272"/>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9" name="Rounded Rectangle 148"/>
          <p:cNvSpPr/>
          <p:nvPr/>
        </p:nvSpPr>
        <p:spPr>
          <a:xfrm>
            <a:off x="8663489" y="2215162"/>
            <a:ext cx="229152" cy="182334"/>
          </a:xfrm>
          <a:prstGeom prst="roundRect">
            <a:avLst/>
          </a:prstGeom>
          <a:solidFill>
            <a:schemeClr val="accent6"/>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131238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6438752" y="1499879"/>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 name="Rounded Rectangle 1"/>
          <p:cNvSpPr/>
          <p:nvPr/>
        </p:nvSpPr>
        <p:spPr>
          <a:xfrm>
            <a:off x="2769117" y="845527"/>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9" name="Rounded Rectangle 28"/>
          <p:cNvSpPr/>
          <p:nvPr/>
        </p:nvSpPr>
        <p:spPr>
          <a:xfrm>
            <a:off x="2771890" y="1180365"/>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0" name="Rounded Rectangle 29"/>
          <p:cNvSpPr/>
          <p:nvPr/>
        </p:nvSpPr>
        <p:spPr>
          <a:xfrm>
            <a:off x="2766344" y="1515203"/>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1" name="Rounded Rectangle 30"/>
          <p:cNvSpPr/>
          <p:nvPr/>
        </p:nvSpPr>
        <p:spPr>
          <a:xfrm>
            <a:off x="2766344" y="1850041"/>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2" name="Rounded Rectangle 31"/>
          <p:cNvSpPr/>
          <p:nvPr/>
        </p:nvSpPr>
        <p:spPr>
          <a:xfrm>
            <a:off x="2769117" y="2184879"/>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3" name="Rounded Rectangle 32"/>
          <p:cNvSpPr/>
          <p:nvPr/>
        </p:nvSpPr>
        <p:spPr>
          <a:xfrm>
            <a:off x="3273312" y="845527"/>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4" name="Rounded Rectangle 33"/>
          <p:cNvSpPr/>
          <p:nvPr/>
        </p:nvSpPr>
        <p:spPr>
          <a:xfrm>
            <a:off x="3276085" y="1180365"/>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5" name="Rounded Rectangle 34"/>
          <p:cNvSpPr/>
          <p:nvPr/>
        </p:nvSpPr>
        <p:spPr>
          <a:xfrm>
            <a:off x="3270539" y="1515203"/>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6" name="Rounded Rectangle 35"/>
          <p:cNvSpPr/>
          <p:nvPr/>
        </p:nvSpPr>
        <p:spPr>
          <a:xfrm>
            <a:off x="3270539" y="1850041"/>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7" name="Rounded Rectangle 36"/>
          <p:cNvSpPr/>
          <p:nvPr/>
        </p:nvSpPr>
        <p:spPr>
          <a:xfrm>
            <a:off x="3273312" y="2184879"/>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8" name="Rounded Rectangle 37"/>
          <p:cNvSpPr/>
          <p:nvPr/>
        </p:nvSpPr>
        <p:spPr>
          <a:xfrm>
            <a:off x="3774595" y="845527"/>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9" name="Rounded Rectangle 38"/>
          <p:cNvSpPr/>
          <p:nvPr/>
        </p:nvSpPr>
        <p:spPr>
          <a:xfrm>
            <a:off x="3777368" y="1180365"/>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0" name="Rounded Rectangle 39"/>
          <p:cNvSpPr/>
          <p:nvPr/>
        </p:nvSpPr>
        <p:spPr>
          <a:xfrm>
            <a:off x="3771822" y="1515203"/>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1" name="Rounded Rectangle 40"/>
          <p:cNvSpPr/>
          <p:nvPr/>
        </p:nvSpPr>
        <p:spPr>
          <a:xfrm>
            <a:off x="3771822" y="1850041"/>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2" name="Rounded Rectangle 41"/>
          <p:cNvSpPr/>
          <p:nvPr/>
        </p:nvSpPr>
        <p:spPr>
          <a:xfrm>
            <a:off x="3774595" y="2184879"/>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3" name="Rounded Rectangle 42"/>
          <p:cNvSpPr/>
          <p:nvPr/>
        </p:nvSpPr>
        <p:spPr>
          <a:xfrm>
            <a:off x="4281905" y="845527"/>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4" name="Rounded Rectangle 43"/>
          <p:cNvSpPr/>
          <p:nvPr/>
        </p:nvSpPr>
        <p:spPr>
          <a:xfrm>
            <a:off x="4284678" y="1180365"/>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5" name="Rounded Rectangle 44"/>
          <p:cNvSpPr/>
          <p:nvPr/>
        </p:nvSpPr>
        <p:spPr>
          <a:xfrm>
            <a:off x="4279132" y="1515203"/>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6" name="Rounded Rectangle 45"/>
          <p:cNvSpPr/>
          <p:nvPr/>
        </p:nvSpPr>
        <p:spPr>
          <a:xfrm>
            <a:off x="4279132" y="1850041"/>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7" name="Rounded Rectangle 46"/>
          <p:cNvSpPr/>
          <p:nvPr/>
        </p:nvSpPr>
        <p:spPr>
          <a:xfrm>
            <a:off x="4281905" y="2184879"/>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8" name="Rounded Rectangle 47"/>
          <p:cNvSpPr/>
          <p:nvPr/>
        </p:nvSpPr>
        <p:spPr>
          <a:xfrm>
            <a:off x="4928737" y="830203"/>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9" name="Rounded Rectangle 48"/>
          <p:cNvSpPr/>
          <p:nvPr/>
        </p:nvSpPr>
        <p:spPr>
          <a:xfrm>
            <a:off x="4931510" y="1165041"/>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0" name="Rounded Rectangle 49"/>
          <p:cNvSpPr/>
          <p:nvPr/>
        </p:nvSpPr>
        <p:spPr>
          <a:xfrm>
            <a:off x="4925964" y="1499879"/>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1" name="Rounded Rectangle 50"/>
          <p:cNvSpPr/>
          <p:nvPr/>
        </p:nvSpPr>
        <p:spPr>
          <a:xfrm>
            <a:off x="4925964" y="1834717"/>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2" name="Rounded Rectangle 51"/>
          <p:cNvSpPr/>
          <p:nvPr/>
        </p:nvSpPr>
        <p:spPr>
          <a:xfrm>
            <a:off x="4928737" y="2169555"/>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3" name="Rounded Rectangle 52"/>
          <p:cNvSpPr/>
          <p:nvPr/>
        </p:nvSpPr>
        <p:spPr>
          <a:xfrm>
            <a:off x="5432932" y="830203"/>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4" name="Rounded Rectangle 53"/>
          <p:cNvSpPr/>
          <p:nvPr/>
        </p:nvSpPr>
        <p:spPr>
          <a:xfrm>
            <a:off x="5435705" y="1165041"/>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5" name="Rounded Rectangle 54"/>
          <p:cNvSpPr/>
          <p:nvPr/>
        </p:nvSpPr>
        <p:spPr>
          <a:xfrm>
            <a:off x="5430159" y="1499879"/>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6" name="Rounded Rectangle 55"/>
          <p:cNvSpPr/>
          <p:nvPr/>
        </p:nvSpPr>
        <p:spPr>
          <a:xfrm>
            <a:off x="5430159" y="1834717"/>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7" name="Rounded Rectangle 56"/>
          <p:cNvSpPr/>
          <p:nvPr/>
        </p:nvSpPr>
        <p:spPr>
          <a:xfrm>
            <a:off x="5432932" y="2169555"/>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8" name="Rounded Rectangle 57"/>
          <p:cNvSpPr/>
          <p:nvPr/>
        </p:nvSpPr>
        <p:spPr>
          <a:xfrm>
            <a:off x="5934215" y="830203"/>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9" name="Rounded Rectangle 58"/>
          <p:cNvSpPr/>
          <p:nvPr/>
        </p:nvSpPr>
        <p:spPr>
          <a:xfrm>
            <a:off x="5936988" y="1165041"/>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1" name="Rounded Rectangle 60"/>
          <p:cNvSpPr/>
          <p:nvPr/>
        </p:nvSpPr>
        <p:spPr>
          <a:xfrm>
            <a:off x="5931442" y="1834717"/>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0" name="Rounded Rectangle 59"/>
          <p:cNvSpPr/>
          <p:nvPr/>
        </p:nvSpPr>
        <p:spPr>
          <a:xfrm>
            <a:off x="5931442" y="1499879"/>
            <a:ext cx="504056" cy="288032"/>
          </a:xfrm>
          <a:prstGeom prst="roundRect">
            <a:avLst/>
          </a:prstGeom>
          <a:solidFill>
            <a:schemeClr val="bg1"/>
          </a:solidFill>
          <a:ln w="5715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2" name="Rounded Rectangle 61"/>
          <p:cNvSpPr/>
          <p:nvPr/>
        </p:nvSpPr>
        <p:spPr>
          <a:xfrm>
            <a:off x="5934215" y="2169555"/>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3" name="Rounded Rectangle 62"/>
          <p:cNvSpPr/>
          <p:nvPr/>
        </p:nvSpPr>
        <p:spPr>
          <a:xfrm>
            <a:off x="6441525" y="830203"/>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4" name="Rounded Rectangle 63"/>
          <p:cNvSpPr/>
          <p:nvPr/>
        </p:nvSpPr>
        <p:spPr>
          <a:xfrm>
            <a:off x="6444298" y="1165041"/>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6" name="Rounded Rectangle 65"/>
          <p:cNvSpPr/>
          <p:nvPr/>
        </p:nvSpPr>
        <p:spPr>
          <a:xfrm>
            <a:off x="6438752" y="1834717"/>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7" name="Rounded Rectangle 66"/>
          <p:cNvSpPr/>
          <p:nvPr/>
        </p:nvSpPr>
        <p:spPr>
          <a:xfrm>
            <a:off x="6441525" y="2169555"/>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8" name="Rounded Rectangle 67"/>
          <p:cNvSpPr/>
          <p:nvPr/>
        </p:nvSpPr>
        <p:spPr>
          <a:xfrm>
            <a:off x="7106885" y="845527"/>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9" name="Rounded Rectangle 68"/>
          <p:cNvSpPr/>
          <p:nvPr/>
        </p:nvSpPr>
        <p:spPr>
          <a:xfrm>
            <a:off x="7109658" y="1180365"/>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0" name="Rounded Rectangle 69"/>
          <p:cNvSpPr/>
          <p:nvPr/>
        </p:nvSpPr>
        <p:spPr>
          <a:xfrm>
            <a:off x="7104112" y="1515203"/>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1" name="Rounded Rectangle 70"/>
          <p:cNvSpPr/>
          <p:nvPr/>
        </p:nvSpPr>
        <p:spPr>
          <a:xfrm>
            <a:off x="7104112" y="1850041"/>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2" name="Rounded Rectangle 71"/>
          <p:cNvSpPr/>
          <p:nvPr/>
        </p:nvSpPr>
        <p:spPr>
          <a:xfrm>
            <a:off x="7106885" y="2184879"/>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3" name="Rounded Rectangle 72"/>
          <p:cNvSpPr/>
          <p:nvPr/>
        </p:nvSpPr>
        <p:spPr>
          <a:xfrm>
            <a:off x="7611080" y="845527"/>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4" name="Rounded Rectangle 73"/>
          <p:cNvSpPr/>
          <p:nvPr/>
        </p:nvSpPr>
        <p:spPr>
          <a:xfrm>
            <a:off x="7613853" y="1180365"/>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5" name="Rounded Rectangle 74"/>
          <p:cNvSpPr/>
          <p:nvPr/>
        </p:nvSpPr>
        <p:spPr>
          <a:xfrm>
            <a:off x="7608307" y="1515203"/>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6" name="Rounded Rectangle 75"/>
          <p:cNvSpPr/>
          <p:nvPr/>
        </p:nvSpPr>
        <p:spPr>
          <a:xfrm>
            <a:off x="7608307" y="1850041"/>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7" name="Rounded Rectangle 76"/>
          <p:cNvSpPr/>
          <p:nvPr/>
        </p:nvSpPr>
        <p:spPr>
          <a:xfrm>
            <a:off x="7611080" y="2184879"/>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8" name="Rounded Rectangle 77"/>
          <p:cNvSpPr/>
          <p:nvPr/>
        </p:nvSpPr>
        <p:spPr>
          <a:xfrm>
            <a:off x="8112363" y="845527"/>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9" name="Rounded Rectangle 78"/>
          <p:cNvSpPr/>
          <p:nvPr/>
        </p:nvSpPr>
        <p:spPr>
          <a:xfrm>
            <a:off x="8115136" y="1180365"/>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0" name="Rounded Rectangle 79"/>
          <p:cNvSpPr/>
          <p:nvPr/>
        </p:nvSpPr>
        <p:spPr>
          <a:xfrm>
            <a:off x="8109590" y="1515203"/>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1" name="Rounded Rectangle 80"/>
          <p:cNvSpPr/>
          <p:nvPr/>
        </p:nvSpPr>
        <p:spPr>
          <a:xfrm>
            <a:off x="8109590" y="1850041"/>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2" name="Rounded Rectangle 81"/>
          <p:cNvSpPr/>
          <p:nvPr/>
        </p:nvSpPr>
        <p:spPr>
          <a:xfrm>
            <a:off x="8112363" y="2184879"/>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3" name="Rounded Rectangle 82"/>
          <p:cNvSpPr/>
          <p:nvPr/>
        </p:nvSpPr>
        <p:spPr>
          <a:xfrm>
            <a:off x="8619673" y="845527"/>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4" name="Rounded Rectangle 83"/>
          <p:cNvSpPr/>
          <p:nvPr/>
        </p:nvSpPr>
        <p:spPr>
          <a:xfrm>
            <a:off x="8622446" y="1180365"/>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5" name="Rounded Rectangle 84"/>
          <p:cNvSpPr/>
          <p:nvPr/>
        </p:nvSpPr>
        <p:spPr>
          <a:xfrm>
            <a:off x="8616900" y="1515203"/>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6" name="Rounded Rectangle 85"/>
          <p:cNvSpPr/>
          <p:nvPr/>
        </p:nvSpPr>
        <p:spPr>
          <a:xfrm>
            <a:off x="8616900" y="1850041"/>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7" name="Rounded Rectangle 86"/>
          <p:cNvSpPr/>
          <p:nvPr/>
        </p:nvSpPr>
        <p:spPr>
          <a:xfrm>
            <a:off x="8619673" y="2184879"/>
            <a:ext cx="504056" cy="288032"/>
          </a:xfrm>
          <a:prstGeom prst="roundRect">
            <a:avLst/>
          </a:prstGeom>
          <a:solidFill>
            <a:schemeClr val="accent6">
              <a:lumMod val="20000"/>
              <a:lumOff val="80000"/>
              <a:alpha val="46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0" name="Rounded Rectangle 89"/>
          <p:cNvSpPr/>
          <p:nvPr/>
        </p:nvSpPr>
        <p:spPr>
          <a:xfrm>
            <a:off x="2801758" y="909063"/>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1" name="Rounded Rectangle 90"/>
          <p:cNvSpPr/>
          <p:nvPr/>
        </p:nvSpPr>
        <p:spPr>
          <a:xfrm>
            <a:off x="2801758" y="1217890"/>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2" name="Rounded Rectangle 91"/>
          <p:cNvSpPr/>
          <p:nvPr/>
        </p:nvSpPr>
        <p:spPr>
          <a:xfrm>
            <a:off x="2801758" y="1556792"/>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3" name="Rounded Rectangle 92"/>
          <p:cNvSpPr/>
          <p:nvPr/>
        </p:nvSpPr>
        <p:spPr>
          <a:xfrm>
            <a:off x="2801758" y="1878514"/>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4" name="Rounded Rectangle 93"/>
          <p:cNvSpPr/>
          <p:nvPr/>
        </p:nvSpPr>
        <p:spPr>
          <a:xfrm>
            <a:off x="2801758" y="2222404"/>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5" name="Rounded Rectangle 94"/>
          <p:cNvSpPr/>
          <p:nvPr/>
        </p:nvSpPr>
        <p:spPr>
          <a:xfrm>
            <a:off x="3298600" y="909063"/>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6" name="Rounded Rectangle 95"/>
          <p:cNvSpPr/>
          <p:nvPr/>
        </p:nvSpPr>
        <p:spPr>
          <a:xfrm>
            <a:off x="3298600" y="1217890"/>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7" name="Rounded Rectangle 96"/>
          <p:cNvSpPr/>
          <p:nvPr/>
        </p:nvSpPr>
        <p:spPr>
          <a:xfrm>
            <a:off x="3298600" y="1556792"/>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8" name="Rounded Rectangle 97"/>
          <p:cNvSpPr/>
          <p:nvPr/>
        </p:nvSpPr>
        <p:spPr>
          <a:xfrm>
            <a:off x="3298600" y="1878514"/>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9" name="Rounded Rectangle 98"/>
          <p:cNvSpPr/>
          <p:nvPr/>
        </p:nvSpPr>
        <p:spPr>
          <a:xfrm>
            <a:off x="3298600" y="2222404"/>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0" name="Rounded Rectangle 99"/>
          <p:cNvSpPr/>
          <p:nvPr/>
        </p:nvSpPr>
        <p:spPr>
          <a:xfrm>
            <a:off x="3811456" y="909063"/>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1" name="Rounded Rectangle 100"/>
          <p:cNvSpPr/>
          <p:nvPr/>
        </p:nvSpPr>
        <p:spPr>
          <a:xfrm>
            <a:off x="3811456" y="1217890"/>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2" name="Rounded Rectangle 101"/>
          <p:cNvSpPr/>
          <p:nvPr/>
        </p:nvSpPr>
        <p:spPr>
          <a:xfrm>
            <a:off x="3811456" y="1556792"/>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3" name="Rounded Rectangle 102"/>
          <p:cNvSpPr/>
          <p:nvPr/>
        </p:nvSpPr>
        <p:spPr>
          <a:xfrm>
            <a:off x="3811456" y="1878514"/>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4" name="Rounded Rectangle 103"/>
          <p:cNvSpPr/>
          <p:nvPr/>
        </p:nvSpPr>
        <p:spPr>
          <a:xfrm>
            <a:off x="3811456" y="2222404"/>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5" name="Rounded Rectangle 104"/>
          <p:cNvSpPr/>
          <p:nvPr/>
        </p:nvSpPr>
        <p:spPr>
          <a:xfrm>
            <a:off x="4322606" y="901821"/>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6" name="Rounded Rectangle 105"/>
          <p:cNvSpPr/>
          <p:nvPr/>
        </p:nvSpPr>
        <p:spPr>
          <a:xfrm>
            <a:off x="4322606" y="1210648"/>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7" name="Rounded Rectangle 106"/>
          <p:cNvSpPr/>
          <p:nvPr/>
        </p:nvSpPr>
        <p:spPr>
          <a:xfrm>
            <a:off x="4322606" y="1549550"/>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8" name="Rounded Rectangle 107"/>
          <p:cNvSpPr/>
          <p:nvPr/>
        </p:nvSpPr>
        <p:spPr>
          <a:xfrm>
            <a:off x="4322606" y="1871272"/>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9" name="Rounded Rectangle 108"/>
          <p:cNvSpPr/>
          <p:nvPr/>
        </p:nvSpPr>
        <p:spPr>
          <a:xfrm>
            <a:off x="4322606" y="2215162"/>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0" name="Rounded Rectangle 109"/>
          <p:cNvSpPr/>
          <p:nvPr/>
        </p:nvSpPr>
        <p:spPr>
          <a:xfrm>
            <a:off x="4962825" y="871538"/>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1" name="Rounded Rectangle 110"/>
          <p:cNvSpPr/>
          <p:nvPr/>
        </p:nvSpPr>
        <p:spPr>
          <a:xfrm>
            <a:off x="4962825" y="1180365"/>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2" name="Rounded Rectangle 111"/>
          <p:cNvSpPr/>
          <p:nvPr/>
        </p:nvSpPr>
        <p:spPr>
          <a:xfrm>
            <a:off x="4962825" y="1519267"/>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3" name="Rounded Rectangle 112"/>
          <p:cNvSpPr/>
          <p:nvPr/>
        </p:nvSpPr>
        <p:spPr>
          <a:xfrm>
            <a:off x="4962825" y="1840989"/>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4" name="Rounded Rectangle 113"/>
          <p:cNvSpPr/>
          <p:nvPr/>
        </p:nvSpPr>
        <p:spPr>
          <a:xfrm>
            <a:off x="4962825" y="2184879"/>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5" name="Rounded Rectangle 114"/>
          <p:cNvSpPr/>
          <p:nvPr/>
        </p:nvSpPr>
        <p:spPr>
          <a:xfrm>
            <a:off x="5472109" y="893739"/>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6" name="Rounded Rectangle 115"/>
          <p:cNvSpPr/>
          <p:nvPr/>
        </p:nvSpPr>
        <p:spPr>
          <a:xfrm>
            <a:off x="5472109" y="1202566"/>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7" name="Rounded Rectangle 116"/>
          <p:cNvSpPr/>
          <p:nvPr/>
        </p:nvSpPr>
        <p:spPr>
          <a:xfrm>
            <a:off x="5472109" y="1541468"/>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8" name="Rounded Rectangle 117"/>
          <p:cNvSpPr/>
          <p:nvPr/>
        </p:nvSpPr>
        <p:spPr>
          <a:xfrm>
            <a:off x="5472109" y="1863190"/>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9" name="Rounded Rectangle 118"/>
          <p:cNvSpPr/>
          <p:nvPr/>
        </p:nvSpPr>
        <p:spPr>
          <a:xfrm>
            <a:off x="5472109" y="2207080"/>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0" name="Rounded Rectangle 119"/>
          <p:cNvSpPr/>
          <p:nvPr/>
        </p:nvSpPr>
        <p:spPr>
          <a:xfrm>
            <a:off x="5978938" y="893739"/>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1" name="Rounded Rectangle 120"/>
          <p:cNvSpPr/>
          <p:nvPr/>
        </p:nvSpPr>
        <p:spPr>
          <a:xfrm>
            <a:off x="5978938" y="1202566"/>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2" name="Rounded Rectangle 121"/>
          <p:cNvSpPr/>
          <p:nvPr/>
        </p:nvSpPr>
        <p:spPr>
          <a:xfrm>
            <a:off x="5978938" y="1541468"/>
            <a:ext cx="229152" cy="182334"/>
          </a:xfrm>
          <a:prstGeom prst="roundRect">
            <a:avLst/>
          </a:prstGeom>
          <a:solidFill>
            <a:schemeClr val="accent6">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3" name="Rounded Rectangle 122"/>
          <p:cNvSpPr/>
          <p:nvPr/>
        </p:nvSpPr>
        <p:spPr>
          <a:xfrm>
            <a:off x="5978938" y="1863190"/>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4" name="Rounded Rectangle 123"/>
          <p:cNvSpPr/>
          <p:nvPr/>
        </p:nvSpPr>
        <p:spPr>
          <a:xfrm>
            <a:off x="5978938" y="2207080"/>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5" name="Rounded Rectangle 124"/>
          <p:cNvSpPr/>
          <p:nvPr/>
        </p:nvSpPr>
        <p:spPr>
          <a:xfrm>
            <a:off x="6474357" y="901821"/>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6" name="Rounded Rectangle 125"/>
          <p:cNvSpPr/>
          <p:nvPr/>
        </p:nvSpPr>
        <p:spPr>
          <a:xfrm>
            <a:off x="6474357" y="1210648"/>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7" name="Rounded Rectangle 126"/>
          <p:cNvSpPr/>
          <p:nvPr/>
        </p:nvSpPr>
        <p:spPr>
          <a:xfrm>
            <a:off x="6474357" y="1549550"/>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8" name="Rounded Rectangle 127"/>
          <p:cNvSpPr/>
          <p:nvPr/>
        </p:nvSpPr>
        <p:spPr>
          <a:xfrm>
            <a:off x="6474357" y="1871272"/>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9" name="Rounded Rectangle 128"/>
          <p:cNvSpPr/>
          <p:nvPr/>
        </p:nvSpPr>
        <p:spPr>
          <a:xfrm>
            <a:off x="6474357" y="2215162"/>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0" name="Rounded Rectangle 129"/>
          <p:cNvSpPr/>
          <p:nvPr/>
        </p:nvSpPr>
        <p:spPr>
          <a:xfrm>
            <a:off x="7142971" y="909063"/>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1" name="Rounded Rectangle 130"/>
          <p:cNvSpPr/>
          <p:nvPr/>
        </p:nvSpPr>
        <p:spPr>
          <a:xfrm>
            <a:off x="7142971" y="1217890"/>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2" name="Rounded Rectangle 131"/>
          <p:cNvSpPr/>
          <p:nvPr/>
        </p:nvSpPr>
        <p:spPr>
          <a:xfrm>
            <a:off x="7142971" y="1556792"/>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3" name="Rounded Rectangle 132"/>
          <p:cNvSpPr/>
          <p:nvPr/>
        </p:nvSpPr>
        <p:spPr>
          <a:xfrm>
            <a:off x="7142971" y="1878514"/>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4" name="Rounded Rectangle 133"/>
          <p:cNvSpPr/>
          <p:nvPr/>
        </p:nvSpPr>
        <p:spPr>
          <a:xfrm>
            <a:off x="7142971" y="2222404"/>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5" name="Rounded Rectangle 134"/>
          <p:cNvSpPr/>
          <p:nvPr/>
        </p:nvSpPr>
        <p:spPr>
          <a:xfrm>
            <a:off x="7665278" y="909063"/>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6" name="Rounded Rectangle 135"/>
          <p:cNvSpPr/>
          <p:nvPr/>
        </p:nvSpPr>
        <p:spPr>
          <a:xfrm>
            <a:off x="7665278" y="1217890"/>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7" name="Rounded Rectangle 136"/>
          <p:cNvSpPr/>
          <p:nvPr/>
        </p:nvSpPr>
        <p:spPr>
          <a:xfrm>
            <a:off x="7665278" y="1556792"/>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8" name="Rounded Rectangle 137"/>
          <p:cNvSpPr/>
          <p:nvPr/>
        </p:nvSpPr>
        <p:spPr>
          <a:xfrm>
            <a:off x="7665278" y="1878514"/>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9" name="Rounded Rectangle 138"/>
          <p:cNvSpPr/>
          <p:nvPr/>
        </p:nvSpPr>
        <p:spPr>
          <a:xfrm>
            <a:off x="7665278" y="2222404"/>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0" name="Rounded Rectangle 139"/>
          <p:cNvSpPr/>
          <p:nvPr/>
        </p:nvSpPr>
        <p:spPr>
          <a:xfrm>
            <a:off x="8144641" y="909063"/>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1" name="Rounded Rectangle 140"/>
          <p:cNvSpPr/>
          <p:nvPr/>
        </p:nvSpPr>
        <p:spPr>
          <a:xfrm>
            <a:off x="8144641" y="1217890"/>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2" name="Rounded Rectangle 141"/>
          <p:cNvSpPr/>
          <p:nvPr/>
        </p:nvSpPr>
        <p:spPr>
          <a:xfrm>
            <a:off x="8144641" y="1556792"/>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3" name="Rounded Rectangle 142"/>
          <p:cNvSpPr/>
          <p:nvPr/>
        </p:nvSpPr>
        <p:spPr>
          <a:xfrm>
            <a:off x="8144641" y="1878514"/>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4" name="Rounded Rectangle 143"/>
          <p:cNvSpPr/>
          <p:nvPr/>
        </p:nvSpPr>
        <p:spPr>
          <a:xfrm>
            <a:off x="8144641" y="2222404"/>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5" name="Rounded Rectangle 144"/>
          <p:cNvSpPr/>
          <p:nvPr/>
        </p:nvSpPr>
        <p:spPr>
          <a:xfrm>
            <a:off x="8663489" y="901821"/>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6" name="Rounded Rectangle 145"/>
          <p:cNvSpPr/>
          <p:nvPr/>
        </p:nvSpPr>
        <p:spPr>
          <a:xfrm>
            <a:off x="8663489" y="1210648"/>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7" name="Rounded Rectangle 146"/>
          <p:cNvSpPr/>
          <p:nvPr/>
        </p:nvSpPr>
        <p:spPr>
          <a:xfrm>
            <a:off x="8663489" y="1549550"/>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8" name="Rounded Rectangle 147"/>
          <p:cNvSpPr/>
          <p:nvPr/>
        </p:nvSpPr>
        <p:spPr>
          <a:xfrm>
            <a:off x="8663489" y="1871272"/>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9" name="Rounded Rectangle 148"/>
          <p:cNvSpPr/>
          <p:nvPr/>
        </p:nvSpPr>
        <p:spPr>
          <a:xfrm>
            <a:off x="8663489" y="2215162"/>
            <a:ext cx="229152" cy="182334"/>
          </a:xfrm>
          <a:prstGeom prst="roundRect">
            <a:avLst/>
          </a:prstGeom>
          <a:solidFill>
            <a:schemeClr val="accent6">
              <a:lumMod val="20000"/>
              <a:lumOff val="80000"/>
              <a:alpha val="46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0" name="Rectangle 149"/>
          <p:cNvSpPr/>
          <p:nvPr/>
        </p:nvSpPr>
        <p:spPr>
          <a:xfrm>
            <a:off x="652453" y="3030381"/>
            <a:ext cx="10882122" cy="523220"/>
          </a:xfrm>
          <a:prstGeom prst="rect">
            <a:avLst/>
          </a:prstGeom>
        </p:spPr>
        <p:txBody>
          <a:bodyPr wrap="square">
            <a:spAutoFit/>
          </a:bodyPr>
          <a:lstStyle/>
          <a:p>
            <a:pPr algn="ctr"/>
            <a:r>
              <a:rPr lang="en-GB" sz="2800" dirty="0" smtClean="0">
                <a:solidFill>
                  <a:schemeClr val="bg1"/>
                </a:solidFill>
              </a:rPr>
              <a:t>Distribute by client – </a:t>
            </a:r>
            <a:r>
              <a:rPr lang="en-GB" sz="2800" i="1" dirty="0" smtClean="0">
                <a:solidFill>
                  <a:schemeClr val="bg1"/>
                </a:solidFill>
              </a:rPr>
              <a:t>select * where </a:t>
            </a:r>
            <a:r>
              <a:rPr lang="en-GB" sz="2800" i="1" dirty="0" err="1" smtClean="0">
                <a:solidFill>
                  <a:schemeClr val="bg1"/>
                </a:solidFill>
              </a:rPr>
              <a:t>clientId</a:t>
            </a:r>
            <a:r>
              <a:rPr lang="en-GB" sz="2800" i="1" dirty="0" smtClean="0">
                <a:solidFill>
                  <a:schemeClr val="bg1"/>
                </a:solidFill>
              </a:rPr>
              <a:t> = 321</a:t>
            </a:r>
            <a:endParaRPr lang="en-GB" sz="2800" i="1" dirty="0">
              <a:solidFill>
                <a:schemeClr val="bg1"/>
              </a:solidFill>
            </a:endParaRPr>
          </a:p>
        </p:txBody>
      </p:sp>
      <p:graphicFrame>
        <p:nvGraphicFramePr>
          <p:cNvPr id="8" name="Chart 7"/>
          <p:cNvGraphicFramePr/>
          <p:nvPr>
            <p:extLst>
              <p:ext uri="{D42A27DB-BD31-4B8C-83A1-F6EECF244321}">
                <p14:modId xmlns:p14="http://schemas.microsoft.com/office/powerpoint/2010/main" val="4077566631"/>
              </p:ext>
            </p:extLst>
          </p:nvPr>
        </p:nvGraphicFramePr>
        <p:xfrm>
          <a:off x="1991544" y="3894526"/>
          <a:ext cx="8128000" cy="2277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9634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2291" y="426222"/>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9" name="Rounded Rectangle 28"/>
          <p:cNvSpPr/>
          <p:nvPr/>
        </p:nvSpPr>
        <p:spPr>
          <a:xfrm>
            <a:off x="405064" y="761060"/>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0" name="Rounded Rectangle 29"/>
          <p:cNvSpPr/>
          <p:nvPr/>
        </p:nvSpPr>
        <p:spPr>
          <a:xfrm>
            <a:off x="399518" y="1095898"/>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1" name="Rounded Rectangle 30"/>
          <p:cNvSpPr/>
          <p:nvPr/>
        </p:nvSpPr>
        <p:spPr>
          <a:xfrm>
            <a:off x="399518" y="1430736"/>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2" name="Rounded Rectangle 31"/>
          <p:cNvSpPr/>
          <p:nvPr/>
        </p:nvSpPr>
        <p:spPr>
          <a:xfrm>
            <a:off x="402291" y="1765574"/>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3" name="Rounded Rectangle 32"/>
          <p:cNvSpPr/>
          <p:nvPr/>
        </p:nvSpPr>
        <p:spPr>
          <a:xfrm>
            <a:off x="906486" y="426222"/>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4" name="Rounded Rectangle 33"/>
          <p:cNvSpPr/>
          <p:nvPr/>
        </p:nvSpPr>
        <p:spPr>
          <a:xfrm>
            <a:off x="909259" y="761060"/>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5" name="Rounded Rectangle 34"/>
          <p:cNvSpPr/>
          <p:nvPr/>
        </p:nvSpPr>
        <p:spPr>
          <a:xfrm>
            <a:off x="903713" y="1095898"/>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6" name="Rounded Rectangle 35"/>
          <p:cNvSpPr/>
          <p:nvPr/>
        </p:nvSpPr>
        <p:spPr>
          <a:xfrm>
            <a:off x="903713" y="1430736"/>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7" name="Rounded Rectangle 36"/>
          <p:cNvSpPr/>
          <p:nvPr/>
        </p:nvSpPr>
        <p:spPr>
          <a:xfrm>
            <a:off x="906486" y="1765574"/>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8" name="Rounded Rectangle 37"/>
          <p:cNvSpPr/>
          <p:nvPr/>
        </p:nvSpPr>
        <p:spPr>
          <a:xfrm>
            <a:off x="1407769" y="426222"/>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39" name="Rounded Rectangle 38"/>
          <p:cNvSpPr/>
          <p:nvPr/>
        </p:nvSpPr>
        <p:spPr>
          <a:xfrm>
            <a:off x="1410542" y="761060"/>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0" name="Rounded Rectangle 39"/>
          <p:cNvSpPr/>
          <p:nvPr/>
        </p:nvSpPr>
        <p:spPr>
          <a:xfrm>
            <a:off x="1404996" y="1095898"/>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1" name="Rounded Rectangle 40"/>
          <p:cNvSpPr/>
          <p:nvPr/>
        </p:nvSpPr>
        <p:spPr>
          <a:xfrm>
            <a:off x="1404996" y="1430736"/>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2" name="Rounded Rectangle 41"/>
          <p:cNvSpPr/>
          <p:nvPr/>
        </p:nvSpPr>
        <p:spPr>
          <a:xfrm>
            <a:off x="1407769" y="1765574"/>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3" name="Rounded Rectangle 42"/>
          <p:cNvSpPr/>
          <p:nvPr/>
        </p:nvSpPr>
        <p:spPr>
          <a:xfrm>
            <a:off x="1915079" y="426222"/>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4" name="Rounded Rectangle 43"/>
          <p:cNvSpPr/>
          <p:nvPr/>
        </p:nvSpPr>
        <p:spPr>
          <a:xfrm>
            <a:off x="1917852" y="761060"/>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5" name="Rounded Rectangle 44"/>
          <p:cNvSpPr/>
          <p:nvPr/>
        </p:nvSpPr>
        <p:spPr>
          <a:xfrm>
            <a:off x="1912306" y="1095898"/>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6" name="Rounded Rectangle 45"/>
          <p:cNvSpPr/>
          <p:nvPr/>
        </p:nvSpPr>
        <p:spPr>
          <a:xfrm>
            <a:off x="1912306" y="1430736"/>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7" name="Rounded Rectangle 46"/>
          <p:cNvSpPr/>
          <p:nvPr/>
        </p:nvSpPr>
        <p:spPr>
          <a:xfrm>
            <a:off x="1915079" y="1765574"/>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8" name="Rounded Rectangle 47"/>
          <p:cNvSpPr/>
          <p:nvPr/>
        </p:nvSpPr>
        <p:spPr>
          <a:xfrm>
            <a:off x="396264" y="2219225"/>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9" name="Rounded Rectangle 48"/>
          <p:cNvSpPr/>
          <p:nvPr/>
        </p:nvSpPr>
        <p:spPr>
          <a:xfrm>
            <a:off x="399037" y="2554063"/>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0" name="Rounded Rectangle 49"/>
          <p:cNvSpPr/>
          <p:nvPr/>
        </p:nvSpPr>
        <p:spPr>
          <a:xfrm>
            <a:off x="393491" y="2888901"/>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1" name="Rounded Rectangle 50"/>
          <p:cNvSpPr/>
          <p:nvPr/>
        </p:nvSpPr>
        <p:spPr>
          <a:xfrm>
            <a:off x="393491" y="3223739"/>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2" name="Rounded Rectangle 51"/>
          <p:cNvSpPr/>
          <p:nvPr/>
        </p:nvSpPr>
        <p:spPr>
          <a:xfrm>
            <a:off x="396264" y="3558577"/>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3" name="Rounded Rectangle 52"/>
          <p:cNvSpPr/>
          <p:nvPr/>
        </p:nvSpPr>
        <p:spPr>
          <a:xfrm>
            <a:off x="900459" y="2219225"/>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4" name="Rounded Rectangle 53"/>
          <p:cNvSpPr/>
          <p:nvPr/>
        </p:nvSpPr>
        <p:spPr>
          <a:xfrm>
            <a:off x="903232" y="2554063"/>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5" name="Rounded Rectangle 54"/>
          <p:cNvSpPr/>
          <p:nvPr/>
        </p:nvSpPr>
        <p:spPr>
          <a:xfrm>
            <a:off x="897686" y="2888901"/>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6" name="Rounded Rectangle 55"/>
          <p:cNvSpPr/>
          <p:nvPr/>
        </p:nvSpPr>
        <p:spPr>
          <a:xfrm>
            <a:off x="897686" y="3223739"/>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7" name="Rounded Rectangle 56"/>
          <p:cNvSpPr/>
          <p:nvPr/>
        </p:nvSpPr>
        <p:spPr>
          <a:xfrm>
            <a:off x="900459" y="3558577"/>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8" name="Rounded Rectangle 57"/>
          <p:cNvSpPr/>
          <p:nvPr/>
        </p:nvSpPr>
        <p:spPr>
          <a:xfrm>
            <a:off x="1401742" y="2219225"/>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9" name="Rounded Rectangle 58"/>
          <p:cNvSpPr/>
          <p:nvPr/>
        </p:nvSpPr>
        <p:spPr>
          <a:xfrm>
            <a:off x="1404515" y="2554063"/>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0" name="Rounded Rectangle 59"/>
          <p:cNvSpPr/>
          <p:nvPr/>
        </p:nvSpPr>
        <p:spPr>
          <a:xfrm>
            <a:off x="1398969" y="2888901"/>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1" name="Rounded Rectangle 60"/>
          <p:cNvSpPr/>
          <p:nvPr/>
        </p:nvSpPr>
        <p:spPr>
          <a:xfrm>
            <a:off x="1398969" y="3223739"/>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2" name="Rounded Rectangle 61"/>
          <p:cNvSpPr/>
          <p:nvPr/>
        </p:nvSpPr>
        <p:spPr>
          <a:xfrm>
            <a:off x="1401742" y="3558577"/>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3" name="Rounded Rectangle 62"/>
          <p:cNvSpPr/>
          <p:nvPr/>
        </p:nvSpPr>
        <p:spPr>
          <a:xfrm>
            <a:off x="1909052" y="2219225"/>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4" name="Rounded Rectangle 63"/>
          <p:cNvSpPr/>
          <p:nvPr/>
        </p:nvSpPr>
        <p:spPr>
          <a:xfrm>
            <a:off x="1911825" y="2554063"/>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5" name="Rounded Rectangle 64"/>
          <p:cNvSpPr/>
          <p:nvPr/>
        </p:nvSpPr>
        <p:spPr>
          <a:xfrm>
            <a:off x="1906279" y="2888901"/>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6" name="Rounded Rectangle 65"/>
          <p:cNvSpPr/>
          <p:nvPr/>
        </p:nvSpPr>
        <p:spPr>
          <a:xfrm>
            <a:off x="1906279" y="3223739"/>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7" name="Rounded Rectangle 66"/>
          <p:cNvSpPr/>
          <p:nvPr/>
        </p:nvSpPr>
        <p:spPr>
          <a:xfrm>
            <a:off x="1909052" y="3558577"/>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8" name="Rounded Rectangle 67"/>
          <p:cNvSpPr/>
          <p:nvPr/>
        </p:nvSpPr>
        <p:spPr>
          <a:xfrm>
            <a:off x="379151" y="3985407"/>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69" name="Rounded Rectangle 68"/>
          <p:cNvSpPr/>
          <p:nvPr/>
        </p:nvSpPr>
        <p:spPr>
          <a:xfrm>
            <a:off x="381924" y="4320245"/>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0" name="Rounded Rectangle 69"/>
          <p:cNvSpPr/>
          <p:nvPr/>
        </p:nvSpPr>
        <p:spPr>
          <a:xfrm>
            <a:off x="376378" y="4655083"/>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1" name="Rounded Rectangle 70"/>
          <p:cNvSpPr/>
          <p:nvPr/>
        </p:nvSpPr>
        <p:spPr>
          <a:xfrm>
            <a:off x="376378" y="4989921"/>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2" name="Rounded Rectangle 71"/>
          <p:cNvSpPr/>
          <p:nvPr/>
        </p:nvSpPr>
        <p:spPr>
          <a:xfrm>
            <a:off x="379151" y="5324759"/>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3" name="Rounded Rectangle 72"/>
          <p:cNvSpPr/>
          <p:nvPr/>
        </p:nvSpPr>
        <p:spPr>
          <a:xfrm>
            <a:off x="883346" y="3985407"/>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4" name="Rounded Rectangle 73"/>
          <p:cNvSpPr/>
          <p:nvPr/>
        </p:nvSpPr>
        <p:spPr>
          <a:xfrm>
            <a:off x="886119" y="4320245"/>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5" name="Rounded Rectangle 74"/>
          <p:cNvSpPr/>
          <p:nvPr/>
        </p:nvSpPr>
        <p:spPr>
          <a:xfrm>
            <a:off x="880573" y="4655083"/>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6" name="Rounded Rectangle 75"/>
          <p:cNvSpPr/>
          <p:nvPr/>
        </p:nvSpPr>
        <p:spPr>
          <a:xfrm>
            <a:off x="880573" y="4989921"/>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7" name="Rounded Rectangle 76"/>
          <p:cNvSpPr/>
          <p:nvPr/>
        </p:nvSpPr>
        <p:spPr>
          <a:xfrm>
            <a:off x="883346" y="5324759"/>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8" name="Rounded Rectangle 77"/>
          <p:cNvSpPr/>
          <p:nvPr/>
        </p:nvSpPr>
        <p:spPr>
          <a:xfrm>
            <a:off x="1384629" y="3985407"/>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79" name="Rounded Rectangle 78"/>
          <p:cNvSpPr/>
          <p:nvPr/>
        </p:nvSpPr>
        <p:spPr>
          <a:xfrm>
            <a:off x="1387402" y="4320245"/>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0" name="Rounded Rectangle 79"/>
          <p:cNvSpPr/>
          <p:nvPr/>
        </p:nvSpPr>
        <p:spPr>
          <a:xfrm>
            <a:off x="1381856" y="4655083"/>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1" name="Rounded Rectangle 80"/>
          <p:cNvSpPr/>
          <p:nvPr/>
        </p:nvSpPr>
        <p:spPr>
          <a:xfrm>
            <a:off x="1381856" y="4989921"/>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2" name="Rounded Rectangle 81"/>
          <p:cNvSpPr/>
          <p:nvPr/>
        </p:nvSpPr>
        <p:spPr>
          <a:xfrm>
            <a:off x="1384629" y="5324759"/>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3" name="Rounded Rectangle 82"/>
          <p:cNvSpPr/>
          <p:nvPr/>
        </p:nvSpPr>
        <p:spPr>
          <a:xfrm>
            <a:off x="1891939" y="3985407"/>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4" name="Rounded Rectangle 83"/>
          <p:cNvSpPr/>
          <p:nvPr/>
        </p:nvSpPr>
        <p:spPr>
          <a:xfrm>
            <a:off x="1894712" y="4320245"/>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5" name="Rounded Rectangle 84"/>
          <p:cNvSpPr/>
          <p:nvPr/>
        </p:nvSpPr>
        <p:spPr>
          <a:xfrm>
            <a:off x="1889166" y="4655083"/>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6" name="Rounded Rectangle 85"/>
          <p:cNvSpPr/>
          <p:nvPr/>
        </p:nvSpPr>
        <p:spPr>
          <a:xfrm>
            <a:off x="1889166" y="4989921"/>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7" name="Rounded Rectangle 86"/>
          <p:cNvSpPr/>
          <p:nvPr/>
        </p:nvSpPr>
        <p:spPr>
          <a:xfrm>
            <a:off x="1891939" y="5324759"/>
            <a:ext cx="504056" cy="288032"/>
          </a:xfrm>
          <a:prstGeom prst="roundRect">
            <a:avLst/>
          </a:prstGeom>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0" name="Rounded Rectangle 89"/>
          <p:cNvSpPr/>
          <p:nvPr/>
        </p:nvSpPr>
        <p:spPr>
          <a:xfrm>
            <a:off x="434932" y="489758"/>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1" name="Rounded Rectangle 90"/>
          <p:cNvSpPr/>
          <p:nvPr/>
        </p:nvSpPr>
        <p:spPr>
          <a:xfrm>
            <a:off x="434932" y="798585"/>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2" name="Rounded Rectangle 91"/>
          <p:cNvSpPr/>
          <p:nvPr/>
        </p:nvSpPr>
        <p:spPr>
          <a:xfrm>
            <a:off x="434932" y="1137487"/>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3" name="Rounded Rectangle 92"/>
          <p:cNvSpPr/>
          <p:nvPr/>
        </p:nvSpPr>
        <p:spPr>
          <a:xfrm>
            <a:off x="434932" y="1459209"/>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4" name="Rounded Rectangle 93"/>
          <p:cNvSpPr/>
          <p:nvPr/>
        </p:nvSpPr>
        <p:spPr>
          <a:xfrm>
            <a:off x="434932" y="1803099"/>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5" name="Rounded Rectangle 94"/>
          <p:cNvSpPr/>
          <p:nvPr/>
        </p:nvSpPr>
        <p:spPr>
          <a:xfrm>
            <a:off x="931774" y="489758"/>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6" name="Rounded Rectangle 95"/>
          <p:cNvSpPr/>
          <p:nvPr/>
        </p:nvSpPr>
        <p:spPr>
          <a:xfrm>
            <a:off x="931774" y="798585"/>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7" name="Rounded Rectangle 96"/>
          <p:cNvSpPr/>
          <p:nvPr/>
        </p:nvSpPr>
        <p:spPr>
          <a:xfrm>
            <a:off x="931774" y="1137487"/>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8" name="Rounded Rectangle 97"/>
          <p:cNvSpPr/>
          <p:nvPr/>
        </p:nvSpPr>
        <p:spPr>
          <a:xfrm>
            <a:off x="931774" y="1459209"/>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9" name="Rounded Rectangle 98"/>
          <p:cNvSpPr/>
          <p:nvPr/>
        </p:nvSpPr>
        <p:spPr>
          <a:xfrm>
            <a:off x="931774" y="1803099"/>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0" name="Rounded Rectangle 99"/>
          <p:cNvSpPr/>
          <p:nvPr/>
        </p:nvSpPr>
        <p:spPr>
          <a:xfrm>
            <a:off x="1444630" y="489758"/>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1" name="Rounded Rectangle 100"/>
          <p:cNvSpPr/>
          <p:nvPr/>
        </p:nvSpPr>
        <p:spPr>
          <a:xfrm>
            <a:off x="1444630" y="798585"/>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2" name="Rounded Rectangle 101"/>
          <p:cNvSpPr/>
          <p:nvPr/>
        </p:nvSpPr>
        <p:spPr>
          <a:xfrm>
            <a:off x="1444630" y="1137487"/>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3" name="Rounded Rectangle 102"/>
          <p:cNvSpPr/>
          <p:nvPr/>
        </p:nvSpPr>
        <p:spPr>
          <a:xfrm>
            <a:off x="1444630" y="1459209"/>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4" name="Rounded Rectangle 103"/>
          <p:cNvSpPr/>
          <p:nvPr/>
        </p:nvSpPr>
        <p:spPr>
          <a:xfrm>
            <a:off x="1444630" y="1803099"/>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5" name="Rounded Rectangle 104"/>
          <p:cNvSpPr/>
          <p:nvPr/>
        </p:nvSpPr>
        <p:spPr>
          <a:xfrm>
            <a:off x="1955780" y="482516"/>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6" name="Rounded Rectangle 105"/>
          <p:cNvSpPr/>
          <p:nvPr/>
        </p:nvSpPr>
        <p:spPr>
          <a:xfrm>
            <a:off x="1955780" y="791343"/>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7" name="Rounded Rectangle 106"/>
          <p:cNvSpPr/>
          <p:nvPr/>
        </p:nvSpPr>
        <p:spPr>
          <a:xfrm>
            <a:off x="1955780" y="1130245"/>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8" name="Rounded Rectangle 107"/>
          <p:cNvSpPr/>
          <p:nvPr/>
        </p:nvSpPr>
        <p:spPr>
          <a:xfrm>
            <a:off x="1955780" y="1451967"/>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9" name="Rounded Rectangle 108"/>
          <p:cNvSpPr/>
          <p:nvPr/>
        </p:nvSpPr>
        <p:spPr>
          <a:xfrm>
            <a:off x="1955780" y="1795857"/>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0" name="Rounded Rectangle 109"/>
          <p:cNvSpPr/>
          <p:nvPr/>
        </p:nvSpPr>
        <p:spPr>
          <a:xfrm>
            <a:off x="430352" y="2260560"/>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1" name="Rounded Rectangle 110"/>
          <p:cNvSpPr/>
          <p:nvPr/>
        </p:nvSpPr>
        <p:spPr>
          <a:xfrm>
            <a:off x="430352" y="2569387"/>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2" name="Rounded Rectangle 111"/>
          <p:cNvSpPr/>
          <p:nvPr/>
        </p:nvSpPr>
        <p:spPr>
          <a:xfrm>
            <a:off x="430352" y="2908289"/>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3" name="Rounded Rectangle 112"/>
          <p:cNvSpPr/>
          <p:nvPr/>
        </p:nvSpPr>
        <p:spPr>
          <a:xfrm>
            <a:off x="430352" y="3230011"/>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4" name="Rounded Rectangle 113"/>
          <p:cNvSpPr/>
          <p:nvPr/>
        </p:nvSpPr>
        <p:spPr>
          <a:xfrm>
            <a:off x="430352" y="3573901"/>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5" name="Rounded Rectangle 114"/>
          <p:cNvSpPr/>
          <p:nvPr/>
        </p:nvSpPr>
        <p:spPr>
          <a:xfrm>
            <a:off x="939636" y="2282761"/>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6" name="Rounded Rectangle 115"/>
          <p:cNvSpPr/>
          <p:nvPr/>
        </p:nvSpPr>
        <p:spPr>
          <a:xfrm>
            <a:off x="939636" y="2591588"/>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7" name="Rounded Rectangle 116"/>
          <p:cNvSpPr/>
          <p:nvPr/>
        </p:nvSpPr>
        <p:spPr>
          <a:xfrm>
            <a:off x="939636" y="2930490"/>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8" name="Rounded Rectangle 117"/>
          <p:cNvSpPr/>
          <p:nvPr/>
        </p:nvSpPr>
        <p:spPr>
          <a:xfrm>
            <a:off x="939636" y="3252212"/>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9" name="Rounded Rectangle 118"/>
          <p:cNvSpPr/>
          <p:nvPr/>
        </p:nvSpPr>
        <p:spPr>
          <a:xfrm>
            <a:off x="939636" y="3596102"/>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0" name="Rounded Rectangle 119"/>
          <p:cNvSpPr/>
          <p:nvPr/>
        </p:nvSpPr>
        <p:spPr>
          <a:xfrm>
            <a:off x="1446465" y="2282761"/>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1" name="Rounded Rectangle 120"/>
          <p:cNvSpPr/>
          <p:nvPr/>
        </p:nvSpPr>
        <p:spPr>
          <a:xfrm>
            <a:off x="1446465" y="2591588"/>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2" name="Rounded Rectangle 121"/>
          <p:cNvSpPr/>
          <p:nvPr/>
        </p:nvSpPr>
        <p:spPr>
          <a:xfrm>
            <a:off x="1446465" y="2930490"/>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3" name="Rounded Rectangle 122"/>
          <p:cNvSpPr/>
          <p:nvPr/>
        </p:nvSpPr>
        <p:spPr>
          <a:xfrm>
            <a:off x="1446465" y="3252212"/>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4" name="Rounded Rectangle 123"/>
          <p:cNvSpPr/>
          <p:nvPr/>
        </p:nvSpPr>
        <p:spPr>
          <a:xfrm>
            <a:off x="1446465" y="3596102"/>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5" name="Rounded Rectangle 124"/>
          <p:cNvSpPr/>
          <p:nvPr/>
        </p:nvSpPr>
        <p:spPr>
          <a:xfrm>
            <a:off x="1941884" y="2290843"/>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6" name="Rounded Rectangle 125"/>
          <p:cNvSpPr/>
          <p:nvPr/>
        </p:nvSpPr>
        <p:spPr>
          <a:xfrm>
            <a:off x="1941884" y="2599670"/>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7" name="Rounded Rectangle 126"/>
          <p:cNvSpPr/>
          <p:nvPr/>
        </p:nvSpPr>
        <p:spPr>
          <a:xfrm>
            <a:off x="1941884" y="2938572"/>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8" name="Rounded Rectangle 127"/>
          <p:cNvSpPr/>
          <p:nvPr/>
        </p:nvSpPr>
        <p:spPr>
          <a:xfrm>
            <a:off x="1941884" y="3260294"/>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9" name="Rounded Rectangle 128"/>
          <p:cNvSpPr/>
          <p:nvPr/>
        </p:nvSpPr>
        <p:spPr>
          <a:xfrm>
            <a:off x="1941884" y="3604184"/>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0" name="Rounded Rectangle 129"/>
          <p:cNvSpPr/>
          <p:nvPr/>
        </p:nvSpPr>
        <p:spPr>
          <a:xfrm>
            <a:off x="415237" y="4048943"/>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1" name="Rounded Rectangle 130"/>
          <p:cNvSpPr/>
          <p:nvPr/>
        </p:nvSpPr>
        <p:spPr>
          <a:xfrm>
            <a:off x="415237" y="4357770"/>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2" name="Rounded Rectangle 131"/>
          <p:cNvSpPr/>
          <p:nvPr/>
        </p:nvSpPr>
        <p:spPr>
          <a:xfrm>
            <a:off x="415237" y="4696672"/>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3" name="Rounded Rectangle 132"/>
          <p:cNvSpPr/>
          <p:nvPr/>
        </p:nvSpPr>
        <p:spPr>
          <a:xfrm>
            <a:off x="415237" y="5018394"/>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4" name="Rounded Rectangle 133"/>
          <p:cNvSpPr/>
          <p:nvPr/>
        </p:nvSpPr>
        <p:spPr>
          <a:xfrm>
            <a:off x="415237" y="5362284"/>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5" name="Rounded Rectangle 134"/>
          <p:cNvSpPr/>
          <p:nvPr/>
        </p:nvSpPr>
        <p:spPr>
          <a:xfrm>
            <a:off x="937544" y="4048943"/>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6" name="Rounded Rectangle 135"/>
          <p:cNvSpPr/>
          <p:nvPr/>
        </p:nvSpPr>
        <p:spPr>
          <a:xfrm>
            <a:off x="937544" y="4357770"/>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7" name="Rounded Rectangle 136"/>
          <p:cNvSpPr/>
          <p:nvPr/>
        </p:nvSpPr>
        <p:spPr>
          <a:xfrm>
            <a:off x="937544" y="4696672"/>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8" name="Rounded Rectangle 137"/>
          <p:cNvSpPr/>
          <p:nvPr/>
        </p:nvSpPr>
        <p:spPr>
          <a:xfrm>
            <a:off x="937544" y="5018394"/>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9" name="Rounded Rectangle 138"/>
          <p:cNvSpPr/>
          <p:nvPr/>
        </p:nvSpPr>
        <p:spPr>
          <a:xfrm>
            <a:off x="937544" y="5362284"/>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0" name="Rounded Rectangle 139"/>
          <p:cNvSpPr/>
          <p:nvPr/>
        </p:nvSpPr>
        <p:spPr>
          <a:xfrm>
            <a:off x="1416907" y="4048943"/>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1" name="Rounded Rectangle 140"/>
          <p:cNvSpPr/>
          <p:nvPr/>
        </p:nvSpPr>
        <p:spPr>
          <a:xfrm>
            <a:off x="1416907" y="4357770"/>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2" name="Rounded Rectangle 141"/>
          <p:cNvSpPr/>
          <p:nvPr/>
        </p:nvSpPr>
        <p:spPr>
          <a:xfrm>
            <a:off x="1416907" y="4696672"/>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3" name="Rounded Rectangle 142"/>
          <p:cNvSpPr/>
          <p:nvPr/>
        </p:nvSpPr>
        <p:spPr>
          <a:xfrm>
            <a:off x="1416907" y="5018394"/>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4" name="Rounded Rectangle 143"/>
          <p:cNvSpPr/>
          <p:nvPr/>
        </p:nvSpPr>
        <p:spPr>
          <a:xfrm>
            <a:off x="1416907" y="5362284"/>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5" name="Rounded Rectangle 144"/>
          <p:cNvSpPr/>
          <p:nvPr/>
        </p:nvSpPr>
        <p:spPr>
          <a:xfrm>
            <a:off x="1935755" y="4041701"/>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6" name="Rounded Rectangle 145"/>
          <p:cNvSpPr/>
          <p:nvPr/>
        </p:nvSpPr>
        <p:spPr>
          <a:xfrm>
            <a:off x="1935755" y="4350528"/>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7" name="Rounded Rectangle 146"/>
          <p:cNvSpPr/>
          <p:nvPr/>
        </p:nvSpPr>
        <p:spPr>
          <a:xfrm>
            <a:off x="1935755" y="4689430"/>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8" name="Rounded Rectangle 147"/>
          <p:cNvSpPr/>
          <p:nvPr/>
        </p:nvSpPr>
        <p:spPr>
          <a:xfrm>
            <a:off x="1935755" y="5011152"/>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9" name="Rounded Rectangle 148"/>
          <p:cNvSpPr/>
          <p:nvPr/>
        </p:nvSpPr>
        <p:spPr>
          <a:xfrm>
            <a:off x="1935755" y="5355042"/>
            <a:ext cx="229152" cy="182334"/>
          </a:xfrm>
          <a:prstGeom prst="roundRect">
            <a:avLst/>
          </a:prstGeom>
          <a:solidFill>
            <a:schemeClr val="accent6"/>
          </a:solidFill>
          <a:ln w="381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50" name="Rectangle 149"/>
          <p:cNvSpPr/>
          <p:nvPr/>
        </p:nvSpPr>
        <p:spPr>
          <a:xfrm>
            <a:off x="2929161" y="1194526"/>
            <a:ext cx="3477872" cy="1384995"/>
          </a:xfrm>
          <a:prstGeom prst="rect">
            <a:avLst/>
          </a:prstGeom>
        </p:spPr>
        <p:txBody>
          <a:bodyPr wrap="square">
            <a:spAutoFit/>
          </a:bodyPr>
          <a:lstStyle/>
          <a:p>
            <a:r>
              <a:rPr lang="en-GB" sz="2800" dirty="0" smtClean="0">
                <a:solidFill>
                  <a:schemeClr val="bg1"/>
                </a:solidFill>
              </a:rPr>
              <a:t>Distribute by other – </a:t>
            </a:r>
            <a:r>
              <a:rPr lang="en-GB" sz="2800" i="1" dirty="0" smtClean="0">
                <a:solidFill>
                  <a:schemeClr val="bg1"/>
                </a:solidFill>
              </a:rPr>
              <a:t>select * where </a:t>
            </a:r>
            <a:r>
              <a:rPr lang="en-GB" sz="2800" i="1" dirty="0" err="1" smtClean="0">
                <a:solidFill>
                  <a:schemeClr val="bg1"/>
                </a:solidFill>
              </a:rPr>
              <a:t>clientId</a:t>
            </a:r>
            <a:r>
              <a:rPr lang="en-GB" sz="2800" i="1" dirty="0" smtClean="0">
                <a:solidFill>
                  <a:schemeClr val="bg1"/>
                </a:solidFill>
              </a:rPr>
              <a:t> = 321</a:t>
            </a:r>
            <a:endParaRPr lang="en-GB" sz="2800" i="1" dirty="0">
              <a:solidFill>
                <a:schemeClr val="bg1"/>
              </a:solidFill>
            </a:endParaRPr>
          </a:p>
        </p:txBody>
      </p:sp>
      <p:graphicFrame>
        <p:nvGraphicFramePr>
          <p:cNvPr id="6" name="Chart 5"/>
          <p:cNvGraphicFramePr/>
          <p:nvPr>
            <p:extLst>
              <p:ext uri="{D42A27DB-BD31-4B8C-83A1-F6EECF244321}">
                <p14:modId xmlns:p14="http://schemas.microsoft.com/office/powerpoint/2010/main" val="121642423"/>
              </p:ext>
            </p:extLst>
          </p:nvPr>
        </p:nvGraphicFramePr>
        <p:xfrm>
          <a:off x="6600056" y="167250"/>
          <a:ext cx="5344332" cy="6574118"/>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8328248" y="692696"/>
            <a:ext cx="0" cy="551073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361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31504" y="1268760"/>
            <a:ext cx="3528392"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solidFill>
              </a:rPr>
              <a:t>Control</a:t>
            </a:r>
            <a:endParaRPr lang="en-GB" dirty="0">
              <a:solidFill>
                <a:schemeClr val="accent1"/>
              </a:solidFill>
            </a:endParaRPr>
          </a:p>
        </p:txBody>
      </p:sp>
      <p:sp>
        <p:nvSpPr>
          <p:cNvPr id="5" name="Rounded Rectangle 4"/>
          <p:cNvSpPr/>
          <p:nvPr/>
        </p:nvSpPr>
        <p:spPr>
          <a:xfrm>
            <a:off x="5951984" y="1268760"/>
            <a:ext cx="3528392"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solidFill>
              </a:rPr>
              <a:t>Compute</a:t>
            </a:r>
          </a:p>
        </p:txBody>
      </p:sp>
      <p:sp>
        <p:nvSpPr>
          <p:cNvPr id="6" name="Rectangle 5"/>
          <p:cNvSpPr/>
          <p:nvPr/>
        </p:nvSpPr>
        <p:spPr>
          <a:xfrm>
            <a:off x="3143672" y="239671"/>
            <a:ext cx="5309239" cy="584775"/>
          </a:xfrm>
          <a:prstGeom prst="rect">
            <a:avLst/>
          </a:prstGeom>
        </p:spPr>
        <p:txBody>
          <a:bodyPr wrap="square">
            <a:spAutoFit/>
          </a:bodyPr>
          <a:lstStyle/>
          <a:p>
            <a:pPr algn="ctr"/>
            <a:r>
              <a:rPr lang="en-GB" sz="3200" dirty="0" smtClean="0">
                <a:solidFill>
                  <a:schemeClr val="bg1"/>
                </a:solidFill>
              </a:rPr>
              <a:t>100 DWUs</a:t>
            </a:r>
            <a:endParaRPr lang="en-GB" sz="3200" dirty="0">
              <a:solidFill>
                <a:schemeClr val="bg1"/>
              </a:solidFill>
            </a:endParaRPr>
          </a:p>
        </p:txBody>
      </p:sp>
      <p:cxnSp>
        <p:nvCxnSpPr>
          <p:cNvPr id="8" name="Straight Connector 7"/>
          <p:cNvCxnSpPr>
            <a:stCxn id="4" idx="3"/>
            <a:endCxn id="5" idx="1"/>
          </p:cNvCxnSpPr>
          <p:nvPr/>
        </p:nvCxnSpPr>
        <p:spPr>
          <a:xfrm>
            <a:off x="5159896" y="1628800"/>
            <a:ext cx="7920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012324" y="1397967"/>
            <a:ext cx="2520280" cy="461665"/>
          </a:xfrm>
          <a:prstGeom prst="rect">
            <a:avLst/>
          </a:prstGeom>
        </p:spPr>
        <p:txBody>
          <a:bodyPr wrap="square">
            <a:spAutoFit/>
          </a:bodyPr>
          <a:lstStyle/>
          <a:p>
            <a:pPr algn="ctr"/>
            <a:r>
              <a:rPr lang="en-GB" dirty="0" smtClean="0">
                <a:solidFill>
                  <a:schemeClr val="bg1"/>
                </a:solidFill>
              </a:rPr>
              <a:t>8 Readers</a:t>
            </a:r>
            <a:endParaRPr lang="en-GB" dirty="0">
              <a:solidFill>
                <a:schemeClr val="bg1"/>
              </a:solidFill>
            </a:endParaRPr>
          </a:p>
        </p:txBody>
      </p:sp>
      <p:sp>
        <p:nvSpPr>
          <p:cNvPr id="11" name="Rectangle 10"/>
          <p:cNvSpPr/>
          <p:nvPr/>
        </p:nvSpPr>
        <p:spPr>
          <a:xfrm>
            <a:off x="0" y="5661248"/>
            <a:ext cx="12192000" cy="461665"/>
          </a:xfrm>
          <a:prstGeom prst="rect">
            <a:avLst/>
          </a:prstGeom>
        </p:spPr>
        <p:txBody>
          <a:bodyPr wrap="square">
            <a:spAutoFit/>
          </a:bodyPr>
          <a:lstStyle/>
          <a:p>
            <a:pPr algn="ctr"/>
            <a:r>
              <a:rPr lang="en-GB" dirty="0" smtClean="0">
                <a:solidFill>
                  <a:schemeClr val="bg1"/>
                </a:solidFill>
              </a:rPr>
              <a:t> 8 Readers, 60 Writers</a:t>
            </a:r>
            <a:endParaRPr lang="en-GB" dirty="0">
              <a:solidFill>
                <a:schemeClr val="bg1"/>
              </a:solidFill>
            </a:endParaRPr>
          </a:p>
        </p:txBody>
      </p:sp>
    </p:spTree>
    <p:extLst>
      <p:ext uri="{BB962C8B-B14F-4D97-AF65-F5344CB8AC3E}">
        <p14:creationId xmlns:p14="http://schemas.microsoft.com/office/powerpoint/2010/main" val="3374869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31504" y="1268760"/>
            <a:ext cx="3528392"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Control</a:t>
            </a:r>
          </a:p>
        </p:txBody>
      </p:sp>
      <p:sp>
        <p:nvSpPr>
          <p:cNvPr id="5" name="Rounded Rectangle 4"/>
          <p:cNvSpPr/>
          <p:nvPr/>
        </p:nvSpPr>
        <p:spPr>
          <a:xfrm>
            <a:off x="5951984" y="1268760"/>
            <a:ext cx="3528392"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9" name="Rounded Rectangle 8"/>
          <p:cNvSpPr/>
          <p:nvPr/>
        </p:nvSpPr>
        <p:spPr>
          <a:xfrm>
            <a:off x="5951984" y="2300875"/>
            <a:ext cx="3528392"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10" name="Rectangle 9"/>
          <p:cNvSpPr/>
          <p:nvPr/>
        </p:nvSpPr>
        <p:spPr>
          <a:xfrm>
            <a:off x="3143672" y="239671"/>
            <a:ext cx="5309239" cy="584775"/>
          </a:xfrm>
          <a:prstGeom prst="rect">
            <a:avLst/>
          </a:prstGeom>
        </p:spPr>
        <p:txBody>
          <a:bodyPr wrap="square">
            <a:spAutoFit/>
          </a:bodyPr>
          <a:lstStyle/>
          <a:p>
            <a:pPr algn="ctr"/>
            <a:r>
              <a:rPr lang="en-GB" sz="3200" dirty="0">
                <a:solidFill>
                  <a:schemeClr val="bg1"/>
                </a:solidFill>
              </a:rPr>
              <a:t>2</a:t>
            </a:r>
            <a:r>
              <a:rPr lang="en-GB" sz="3200" dirty="0" smtClean="0">
                <a:solidFill>
                  <a:schemeClr val="bg1"/>
                </a:solidFill>
              </a:rPr>
              <a:t>00 DWUs</a:t>
            </a:r>
            <a:endParaRPr lang="en-GB" sz="3200" dirty="0">
              <a:solidFill>
                <a:schemeClr val="bg1"/>
              </a:solidFill>
            </a:endParaRPr>
          </a:p>
        </p:txBody>
      </p:sp>
      <p:cxnSp>
        <p:nvCxnSpPr>
          <p:cNvPr id="11" name="Straight Connector 10"/>
          <p:cNvCxnSpPr/>
          <p:nvPr/>
        </p:nvCxnSpPr>
        <p:spPr>
          <a:xfrm>
            <a:off x="5159896" y="1628800"/>
            <a:ext cx="7920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3"/>
            <a:endCxn id="9" idx="1"/>
          </p:cNvCxnSpPr>
          <p:nvPr/>
        </p:nvCxnSpPr>
        <p:spPr>
          <a:xfrm>
            <a:off x="5159896" y="1628800"/>
            <a:ext cx="792088" cy="10321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012324" y="1397967"/>
            <a:ext cx="2520280" cy="461665"/>
          </a:xfrm>
          <a:prstGeom prst="rect">
            <a:avLst/>
          </a:prstGeom>
        </p:spPr>
        <p:txBody>
          <a:bodyPr wrap="square">
            <a:spAutoFit/>
          </a:bodyPr>
          <a:lstStyle/>
          <a:p>
            <a:pPr algn="ctr"/>
            <a:r>
              <a:rPr lang="en-GB" dirty="0" smtClean="0">
                <a:solidFill>
                  <a:schemeClr val="bg1"/>
                </a:solidFill>
              </a:rPr>
              <a:t>8 Readers</a:t>
            </a:r>
            <a:endParaRPr lang="en-GB" dirty="0">
              <a:solidFill>
                <a:schemeClr val="bg1"/>
              </a:solidFill>
            </a:endParaRPr>
          </a:p>
        </p:txBody>
      </p:sp>
      <p:sp>
        <p:nvSpPr>
          <p:cNvPr id="14" name="Rectangle 13"/>
          <p:cNvSpPr/>
          <p:nvPr/>
        </p:nvSpPr>
        <p:spPr>
          <a:xfrm>
            <a:off x="9031054" y="2430082"/>
            <a:ext cx="2520280" cy="461665"/>
          </a:xfrm>
          <a:prstGeom prst="rect">
            <a:avLst/>
          </a:prstGeom>
        </p:spPr>
        <p:txBody>
          <a:bodyPr wrap="square">
            <a:spAutoFit/>
          </a:bodyPr>
          <a:lstStyle/>
          <a:p>
            <a:pPr algn="ctr"/>
            <a:r>
              <a:rPr lang="en-GB" dirty="0" smtClean="0">
                <a:solidFill>
                  <a:schemeClr val="bg1"/>
                </a:solidFill>
              </a:rPr>
              <a:t>8 Readers</a:t>
            </a:r>
            <a:endParaRPr lang="en-GB" dirty="0">
              <a:solidFill>
                <a:schemeClr val="bg1"/>
              </a:solidFill>
            </a:endParaRPr>
          </a:p>
        </p:txBody>
      </p:sp>
      <p:sp>
        <p:nvSpPr>
          <p:cNvPr id="15" name="Rectangle 14"/>
          <p:cNvSpPr/>
          <p:nvPr/>
        </p:nvSpPr>
        <p:spPr>
          <a:xfrm>
            <a:off x="0" y="5661248"/>
            <a:ext cx="12192000" cy="461665"/>
          </a:xfrm>
          <a:prstGeom prst="rect">
            <a:avLst/>
          </a:prstGeom>
        </p:spPr>
        <p:txBody>
          <a:bodyPr wrap="square">
            <a:spAutoFit/>
          </a:bodyPr>
          <a:lstStyle/>
          <a:p>
            <a:pPr algn="ctr"/>
            <a:r>
              <a:rPr lang="en-GB" dirty="0" smtClean="0">
                <a:solidFill>
                  <a:schemeClr val="bg1"/>
                </a:solidFill>
              </a:rPr>
              <a:t>16 Readers, 60 Writers</a:t>
            </a:r>
            <a:endParaRPr lang="en-GB" dirty="0">
              <a:solidFill>
                <a:schemeClr val="bg1"/>
              </a:solidFill>
            </a:endParaRPr>
          </a:p>
        </p:txBody>
      </p:sp>
    </p:spTree>
    <p:extLst>
      <p:ext uri="{BB962C8B-B14F-4D97-AF65-F5344CB8AC3E}">
        <p14:creationId xmlns:p14="http://schemas.microsoft.com/office/powerpoint/2010/main" val="1556877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642303" y="2348880"/>
            <a:ext cx="2237948" cy="2237948"/>
          </a:xfrm>
          <a:prstGeom prst="rect">
            <a:avLst/>
          </a:prstGeom>
          <a:solidFill>
            <a:srgbClr val="006FBA"/>
          </a:solidFill>
          <a:ln w="38100">
            <a:solidFill>
              <a:schemeClr val="bg1"/>
            </a:solidFill>
          </a:ln>
        </p:spPr>
        <p:txBody>
          <a:bodyPr wrap="square" lIns="179285" tIns="134464" rtlCol="0">
            <a:noAutofit/>
          </a:bodyPr>
          <a:lstStyle>
            <a:defPPr>
              <a:defRPr lang="en-US"/>
            </a:defPPr>
            <a:lvl1pPr defTabSz="913949">
              <a:lnSpc>
                <a:spcPts val="2941"/>
              </a:lnSpc>
              <a:defRPr sz="2745">
                <a:solidFill>
                  <a:srgbClr val="FFFFFF"/>
                </a:solidFill>
                <a:latin typeface="Segoe UI Light"/>
              </a:defRPr>
            </a:lvl1pPr>
          </a:lstStyle>
          <a:p>
            <a:r>
              <a:rPr lang="en-US" sz="2000" dirty="0" smtClean="0"/>
              <a:t>Azure Data Warehouse</a:t>
            </a:r>
            <a:endParaRPr lang="en-US" sz="2000" dirty="0"/>
          </a:p>
        </p:txBody>
      </p:sp>
      <p:sp>
        <p:nvSpPr>
          <p:cNvPr id="3" name="TextBox 2"/>
          <p:cNvSpPr txBox="1"/>
          <p:nvPr/>
        </p:nvSpPr>
        <p:spPr>
          <a:xfrm>
            <a:off x="4946559" y="2348880"/>
            <a:ext cx="2237948" cy="2237948"/>
          </a:xfrm>
          <a:prstGeom prst="rect">
            <a:avLst/>
          </a:prstGeom>
          <a:solidFill>
            <a:srgbClr val="004D8B"/>
          </a:solidFill>
          <a:ln w="38100">
            <a:solidFill>
              <a:schemeClr val="bg1"/>
            </a:solidFill>
          </a:ln>
        </p:spPr>
        <p:txBody>
          <a:bodyPr wrap="square" lIns="179285" tIns="134464" rtlCol="0">
            <a:noAutofit/>
          </a:bodyPr>
          <a:lstStyle/>
          <a:p>
            <a:pPr defTabSz="913949">
              <a:lnSpc>
                <a:spcPts val="2941"/>
              </a:lnSpc>
            </a:pPr>
            <a:r>
              <a:rPr lang="en-US" sz="2000" dirty="0" smtClean="0">
                <a:solidFill>
                  <a:srgbClr val="FFFFFF"/>
                </a:solidFill>
                <a:latin typeface="Segoe UI Light"/>
              </a:rPr>
              <a:t>Azure Data Lakes</a:t>
            </a:r>
            <a:endParaRPr lang="en-US" sz="2000" dirty="0">
              <a:solidFill>
                <a:srgbClr val="FFFFFF"/>
              </a:solidFill>
              <a:latin typeface="Segoe UI Light"/>
            </a:endParaRPr>
          </a:p>
        </p:txBody>
      </p:sp>
      <p:sp>
        <p:nvSpPr>
          <p:cNvPr id="4" name="TextBox 3"/>
          <p:cNvSpPr txBox="1"/>
          <p:nvPr/>
        </p:nvSpPr>
        <p:spPr>
          <a:xfrm>
            <a:off x="7250815" y="2348880"/>
            <a:ext cx="2237948" cy="2237948"/>
          </a:xfrm>
          <a:prstGeom prst="rect">
            <a:avLst/>
          </a:prstGeom>
          <a:solidFill>
            <a:srgbClr val="002C5C"/>
          </a:solidFill>
          <a:ln w="38100">
            <a:solidFill>
              <a:schemeClr val="bg1"/>
            </a:solidFill>
          </a:ln>
        </p:spPr>
        <p:txBody>
          <a:bodyPr wrap="square" lIns="179285" tIns="134464" rtlCol="0">
            <a:noAutofit/>
          </a:bodyPr>
          <a:lstStyle/>
          <a:p>
            <a:pPr defTabSz="913949">
              <a:lnSpc>
                <a:spcPts val="2941"/>
              </a:lnSpc>
            </a:pPr>
            <a:r>
              <a:rPr lang="en-US" sz="2000" dirty="0" smtClean="0">
                <a:solidFill>
                  <a:srgbClr val="FFFFFF"/>
                </a:solidFill>
                <a:latin typeface="Segoe UI Light"/>
              </a:rPr>
              <a:t>The New BI Architecture</a:t>
            </a:r>
            <a:endParaRPr lang="en-US" sz="2000" dirty="0">
              <a:solidFill>
                <a:srgbClr val="FFFFFF"/>
              </a:solidFill>
              <a:latin typeface="Segoe UI Light"/>
            </a:endParaRPr>
          </a:p>
        </p:txBody>
      </p:sp>
      <p:sp>
        <p:nvSpPr>
          <p:cNvPr id="5" name="TextBox 4"/>
          <p:cNvSpPr txBox="1"/>
          <p:nvPr/>
        </p:nvSpPr>
        <p:spPr>
          <a:xfrm>
            <a:off x="338047" y="2348880"/>
            <a:ext cx="2237948" cy="2237948"/>
          </a:xfrm>
          <a:prstGeom prst="rect">
            <a:avLst/>
          </a:prstGeom>
          <a:solidFill>
            <a:srgbClr val="002C5C"/>
          </a:solidFill>
          <a:ln w="38100">
            <a:solidFill>
              <a:schemeClr val="bg1"/>
            </a:solidFill>
          </a:ln>
        </p:spPr>
        <p:txBody>
          <a:bodyPr wrap="square" lIns="179285" tIns="134464" rtlCol="0">
            <a:noAutofit/>
          </a:bodyPr>
          <a:lstStyle/>
          <a:p>
            <a:pPr defTabSz="913949">
              <a:lnSpc>
                <a:spcPts val="2941"/>
              </a:lnSpc>
            </a:pPr>
            <a:r>
              <a:rPr lang="en-US" sz="2000" dirty="0" smtClean="0">
                <a:solidFill>
                  <a:srgbClr val="FFFFFF"/>
                </a:solidFill>
                <a:latin typeface="Segoe UI Light"/>
              </a:rPr>
              <a:t>Why Cloud?</a:t>
            </a:r>
          </a:p>
          <a:p>
            <a:pPr defTabSz="913949">
              <a:lnSpc>
                <a:spcPts val="2941"/>
              </a:lnSpc>
            </a:pPr>
            <a:endParaRPr lang="en-US" dirty="0" smtClean="0">
              <a:solidFill>
                <a:srgbClr val="FFFFFF"/>
              </a:solidFill>
              <a:latin typeface="Segoe UI Light"/>
            </a:endParaRPr>
          </a:p>
          <a:p>
            <a:pPr defTabSz="913949">
              <a:lnSpc>
                <a:spcPts val="2941"/>
              </a:lnSpc>
            </a:pPr>
            <a:endParaRPr lang="en-US" dirty="0">
              <a:solidFill>
                <a:srgbClr val="FFFFFF"/>
              </a:solidFill>
              <a:latin typeface="Segoe UI Light"/>
            </a:endParaRPr>
          </a:p>
        </p:txBody>
      </p:sp>
      <p:sp>
        <p:nvSpPr>
          <p:cNvPr id="6" name="TextBox 5"/>
          <p:cNvSpPr txBox="1"/>
          <p:nvPr/>
        </p:nvSpPr>
        <p:spPr>
          <a:xfrm>
            <a:off x="9552384" y="2348880"/>
            <a:ext cx="2237948" cy="2237948"/>
          </a:xfrm>
          <a:prstGeom prst="rect">
            <a:avLst/>
          </a:prstGeom>
          <a:solidFill>
            <a:srgbClr val="006FBA"/>
          </a:solidFill>
          <a:ln w="38100">
            <a:solidFill>
              <a:schemeClr val="bg1"/>
            </a:solidFill>
          </a:ln>
        </p:spPr>
        <p:txBody>
          <a:bodyPr wrap="square" lIns="179285" tIns="134464" rtlCol="0">
            <a:noAutofit/>
          </a:bodyPr>
          <a:lstStyle/>
          <a:p>
            <a:pPr defTabSz="913949">
              <a:lnSpc>
                <a:spcPts val="2941"/>
              </a:lnSpc>
            </a:pPr>
            <a:r>
              <a:rPr lang="en-US" sz="2000" dirty="0" smtClean="0">
                <a:solidFill>
                  <a:srgbClr val="FFFFFF"/>
                </a:solidFill>
                <a:latin typeface="Segoe UI Light"/>
              </a:rPr>
              <a:t>Q &amp; A</a:t>
            </a:r>
            <a:endParaRPr lang="en-US" sz="2000" dirty="0">
              <a:solidFill>
                <a:srgbClr val="FFFFFF"/>
              </a:solidFill>
              <a:latin typeface="Segoe UI Light"/>
            </a:endParaRPr>
          </a:p>
        </p:txBody>
      </p:sp>
    </p:spTree>
    <p:extLst>
      <p:ext uri="{BB962C8B-B14F-4D97-AF65-F5344CB8AC3E}">
        <p14:creationId xmlns:p14="http://schemas.microsoft.com/office/powerpoint/2010/main" val="142075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31504" y="1268760"/>
            <a:ext cx="3528392"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Control</a:t>
            </a:r>
          </a:p>
        </p:txBody>
      </p:sp>
      <p:sp>
        <p:nvSpPr>
          <p:cNvPr id="5" name="Rounded Rectangle 4"/>
          <p:cNvSpPr/>
          <p:nvPr/>
        </p:nvSpPr>
        <p:spPr>
          <a:xfrm>
            <a:off x="5951984" y="1268760"/>
            <a:ext cx="3528392"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6" name="Rounded Rectangle 5"/>
          <p:cNvSpPr/>
          <p:nvPr/>
        </p:nvSpPr>
        <p:spPr>
          <a:xfrm>
            <a:off x="5951984" y="3332990"/>
            <a:ext cx="3528392"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7" name="Rounded Rectangle 6"/>
          <p:cNvSpPr/>
          <p:nvPr/>
        </p:nvSpPr>
        <p:spPr>
          <a:xfrm>
            <a:off x="5951984" y="2300875"/>
            <a:ext cx="3528392"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8" name="Rounded Rectangle 7"/>
          <p:cNvSpPr/>
          <p:nvPr/>
        </p:nvSpPr>
        <p:spPr>
          <a:xfrm>
            <a:off x="5951984" y="4365104"/>
            <a:ext cx="3528392"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9" name="Rectangle 8"/>
          <p:cNvSpPr/>
          <p:nvPr/>
        </p:nvSpPr>
        <p:spPr>
          <a:xfrm>
            <a:off x="3143672" y="239671"/>
            <a:ext cx="5309239" cy="584775"/>
          </a:xfrm>
          <a:prstGeom prst="rect">
            <a:avLst/>
          </a:prstGeom>
        </p:spPr>
        <p:txBody>
          <a:bodyPr wrap="square">
            <a:spAutoFit/>
          </a:bodyPr>
          <a:lstStyle/>
          <a:p>
            <a:pPr algn="ctr"/>
            <a:r>
              <a:rPr lang="en-GB" sz="3200" dirty="0">
                <a:solidFill>
                  <a:schemeClr val="bg1"/>
                </a:solidFill>
              </a:rPr>
              <a:t>4</a:t>
            </a:r>
            <a:r>
              <a:rPr lang="en-GB" sz="3200" dirty="0" smtClean="0">
                <a:solidFill>
                  <a:schemeClr val="bg1"/>
                </a:solidFill>
              </a:rPr>
              <a:t>00 DWUs</a:t>
            </a:r>
            <a:endParaRPr lang="en-GB" sz="3200" dirty="0">
              <a:solidFill>
                <a:schemeClr val="bg1"/>
              </a:solidFill>
            </a:endParaRPr>
          </a:p>
        </p:txBody>
      </p:sp>
      <p:cxnSp>
        <p:nvCxnSpPr>
          <p:cNvPr id="10" name="Straight Connector 9"/>
          <p:cNvCxnSpPr/>
          <p:nvPr/>
        </p:nvCxnSpPr>
        <p:spPr>
          <a:xfrm>
            <a:off x="5159896" y="1628800"/>
            <a:ext cx="79208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3"/>
            <a:endCxn id="7" idx="1"/>
          </p:cNvCxnSpPr>
          <p:nvPr/>
        </p:nvCxnSpPr>
        <p:spPr>
          <a:xfrm>
            <a:off x="5159896" y="1628800"/>
            <a:ext cx="792088" cy="103211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3"/>
            <a:endCxn id="6" idx="1"/>
          </p:cNvCxnSpPr>
          <p:nvPr/>
        </p:nvCxnSpPr>
        <p:spPr>
          <a:xfrm>
            <a:off x="5159896" y="1628800"/>
            <a:ext cx="792088" cy="206423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3"/>
            <a:endCxn id="8" idx="1"/>
          </p:cNvCxnSpPr>
          <p:nvPr/>
        </p:nvCxnSpPr>
        <p:spPr>
          <a:xfrm>
            <a:off x="5159896" y="1628800"/>
            <a:ext cx="792088" cy="309634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012324" y="1397967"/>
            <a:ext cx="2520280" cy="461665"/>
          </a:xfrm>
          <a:prstGeom prst="rect">
            <a:avLst/>
          </a:prstGeom>
        </p:spPr>
        <p:txBody>
          <a:bodyPr wrap="square">
            <a:spAutoFit/>
          </a:bodyPr>
          <a:lstStyle/>
          <a:p>
            <a:pPr algn="ctr"/>
            <a:r>
              <a:rPr lang="en-GB" dirty="0" smtClean="0">
                <a:solidFill>
                  <a:schemeClr val="bg1"/>
                </a:solidFill>
              </a:rPr>
              <a:t>8 Readers</a:t>
            </a:r>
            <a:endParaRPr lang="en-GB" dirty="0">
              <a:solidFill>
                <a:schemeClr val="bg1"/>
              </a:solidFill>
            </a:endParaRPr>
          </a:p>
        </p:txBody>
      </p:sp>
      <p:sp>
        <p:nvSpPr>
          <p:cNvPr id="19" name="Rectangle 18"/>
          <p:cNvSpPr/>
          <p:nvPr/>
        </p:nvSpPr>
        <p:spPr>
          <a:xfrm>
            <a:off x="9012324" y="2425079"/>
            <a:ext cx="2520280" cy="461665"/>
          </a:xfrm>
          <a:prstGeom prst="rect">
            <a:avLst/>
          </a:prstGeom>
        </p:spPr>
        <p:txBody>
          <a:bodyPr wrap="square">
            <a:spAutoFit/>
          </a:bodyPr>
          <a:lstStyle/>
          <a:p>
            <a:pPr algn="ctr"/>
            <a:r>
              <a:rPr lang="en-GB" dirty="0" smtClean="0">
                <a:solidFill>
                  <a:schemeClr val="bg1"/>
                </a:solidFill>
              </a:rPr>
              <a:t>8 Readers</a:t>
            </a:r>
            <a:endParaRPr lang="en-GB" dirty="0">
              <a:solidFill>
                <a:schemeClr val="bg1"/>
              </a:solidFill>
            </a:endParaRPr>
          </a:p>
        </p:txBody>
      </p:sp>
      <p:sp>
        <p:nvSpPr>
          <p:cNvPr id="20" name="Rectangle 19"/>
          <p:cNvSpPr/>
          <p:nvPr/>
        </p:nvSpPr>
        <p:spPr>
          <a:xfrm>
            <a:off x="9012324" y="3452191"/>
            <a:ext cx="2520280" cy="461665"/>
          </a:xfrm>
          <a:prstGeom prst="rect">
            <a:avLst/>
          </a:prstGeom>
        </p:spPr>
        <p:txBody>
          <a:bodyPr wrap="square">
            <a:spAutoFit/>
          </a:bodyPr>
          <a:lstStyle/>
          <a:p>
            <a:pPr algn="ctr"/>
            <a:r>
              <a:rPr lang="en-GB" dirty="0" smtClean="0">
                <a:solidFill>
                  <a:schemeClr val="bg1"/>
                </a:solidFill>
              </a:rPr>
              <a:t>8 Readers</a:t>
            </a:r>
            <a:endParaRPr lang="en-GB" dirty="0">
              <a:solidFill>
                <a:schemeClr val="bg1"/>
              </a:solidFill>
            </a:endParaRPr>
          </a:p>
        </p:txBody>
      </p:sp>
      <p:sp>
        <p:nvSpPr>
          <p:cNvPr id="21" name="Rectangle 20"/>
          <p:cNvSpPr/>
          <p:nvPr/>
        </p:nvSpPr>
        <p:spPr>
          <a:xfrm>
            <a:off x="9012324" y="4479302"/>
            <a:ext cx="2520280" cy="461665"/>
          </a:xfrm>
          <a:prstGeom prst="rect">
            <a:avLst/>
          </a:prstGeom>
        </p:spPr>
        <p:txBody>
          <a:bodyPr wrap="square">
            <a:spAutoFit/>
          </a:bodyPr>
          <a:lstStyle/>
          <a:p>
            <a:pPr algn="ctr"/>
            <a:r>
              <a:rPr lang="en-GB" dirty="0" smtClean="0">
                <a:solidFill>
                  <a:schemeClr val="bg1"/>
                </a:solidFill>
              </a:rPr>
              <a:t>8 Readers</a:t>
            </a:r>
            <a:endParaRPr lang="en-GB" dirty="0">
              <a:solidFill>
                <a:schemeClr val="bg1"/>
              </a:solidFill>
            </a:endParaRPr>
          </a:p>
        </p:txBody>
      </p:sp>
      <p:sp>
        <p:nvSpPr>
          <p:cNvPr id="22" name="Rectangle 21"/>
          <p:cNvSpPr/>
          <p:nvPr/>
        </p:nvSpPr>
        <p:spPr>
          <a:xfrm>
            <a:off x="0" y="5661248"/>
            <a:ext cx="12192000" cy="461665"/>
          </a:xfrm>
          <a:prstGeom prst="rect">
            <a:avLst/>
          </a:prstGeom>
        </p:spPr>
        <p:txBody>
          <a:bodyPr wrap="square">
            <a:spAutoFit/>
          </a:bodyPr>
          <a:lstStyle/>
          <a:p>
            <a:pPr algn="ctr"/>
            <a:r>
              <a:rPr lang="en-GB" dirty="0" smtClean="0">
                <a:solidFill>
                  <a:schemeClr val="bg1"/>
                </a:solidFill>
              </a:rPr>
              <a:t>32 Readers, 60 Writers</a:t>
            </a:r>
            <a:endParaRPr lang="en-GB" dirty="0">
              <a:solidFill>
                <a:schemeClr val="bg1"/>
              </a:solidFill>
            </a:endParaRPr>
          </a:p>
        </p:txBody>
      </p:sp>
    </p:spTree>
    <p:extLst>
      <p:ext uri="{BB962C8B-B14F-4D97-AF65-F5344CB8AC3E}">
        <p14:creationId xmlns:p14="http://schemas.microsoft.com/office/powerpoint/2010/main" val="476313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45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88429" y="1936711"/>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Control</a:t>
            </a:r>
          </a:p>
        </p:txBody>
      </p:sp>
      <p:sp>
        <p:nvSpPr>
          <p:cNvPr id="5" name="Rounded Rectangle 4"/>
          <p:cNvSpPr/>
          <p:nvPr/>
        </p:nvSpPr>
        <p:spPr>
          <a:xfrm>
            <a:off x="8184773" y="1936711"/>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6" name="Rounded Rectangle 5"/>
          <p:cNvSpPr/>
          <p:nvPr/>
        </p:nvSpPr>
        <p:spPr>
          <a:xfrm>
            <a:off x="8184232" y="3123591"/>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7" name="Rounded Rectangle 6"/>
          <p:cNvSpPr/>
          <p:nvPr/>
        </p:nvSpPr>
        <p:spPr>
          <a:xfrm>
            <a:off x="8184773" y="2530151"/>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8" name="Rounded Rectangle 7"/>
          <p:cNvSpPr/>
          <p:nvPr/>
        </p:nvSpPr>
        <p:spPr>
          <a:xfrm>
            <a:off x="8184232" y="3717032"/>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cxnSp>
        <p:nvCxnSpPr>
          <p:cNvPr id="10" name="Straight Connector 9"/>
          <p:cNvCxnSpPr>
            <a:stCxn id="4" idx="3"/>
            <a:endCxn id="5" idx="1"/>
          </p:cNvCxnSpPr>
          <p:nvPr/>
        </p:nvCxnSpPr>
        <p:spPr>
          <a:xfrm>
            <a:off x="7248669" y="2152735"/>
            <a:ext cx="9361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3"/>
            <a:endCxn id="7" idx="1"/>
          </p:cNvCxnSpPr>
          <p:nvPr/>
        </p:nvCxnSpPr>
        <p:spPr>
          <a:xfrm>
            <a:off x="7248669" y="2152735"/>
            <a:ext cx="936104" cy="5934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3"/>
            <a:endCxn id="6" idx="1"/>
          </p:cNvCxnSpPr>
          <p:nvPr/>
        </p:nvCxnSpPr>
        <p:spPr>
          <a:xfrm>
            <a:off x="7248669" y="2152735"/>
            <a:ext cx="935563" cy="11868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3"/>
            <a:endCxn id="8" idx="1"/>
          </p:cNvCxnSpPr>
          <p:nvPr/>
        </p:nvCxnSpPr>
        <p:spPr>
          <a:xfrm>
            <a:off x="7248669" y="2152735"/>
            <a:ext cx="935563" cy="17803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3">
            <a:lum bright="70000" contrast="-70000"/>
          </a:blip>
          <a:srcRect b="20375"/>
          <a:stretch/>
        </p:blipFill>
        <p:spPr>
          <a:xfrm>
            <a:off x="1401820" y="1700808"/>
            <a:ext cx="805748" cy="936104"/>
          </a:xfrm>
          <a:prstGeom prst="rect">
            <a:avLst/>
          </a:prstGeom>
          <a:solidFill>
            <a:srgbClr val="006FBA"/>
          </a:solidFill>
        </p:spPr>
      </p:pic>
      <p:cxnSp>
        <p:nvCxnSpPr>
          <p:cNvPr id="32" name="Straight Connector 31"/>
          <p:cNvCxnSpPr>
            <a:stCxn id="31" idx="3"/>
            <a:endCxn id="4" idx="1"/>
          </p:cNvCxnSpPr>
          <p:nvPr/>
        </p:nvCxnSpPr>
        <p:spPr>
          <a:xfrm flipV="1">
            <a:off x="2207568" y="2152735"/>
            <a:ext cx="2880861" cy="161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387858" y="290397"/>
            <a:ext cx="2520280" cy="1754326"/>
          </a:xfrm>
          <a:prstGeom prst="rect">
            <a:avLst/>
          </a:prstGeom>
        </p:spPr>
        <p:txBody>
          <a:bodyPr wrap="square">
            <a:spAutoFit/>
          </a:bodyPr>
          <a:lstStyle/>
          <a:p>
            <a:pPr algn="ctr"/>
            <a:r>
              <a:rPr lang="en-GB" sz="3600" b="1" dirty="0" smtClean="0">
                <a:solidFill>
                  <a:schemeClr val="bg1"/>
                </a:solidFill>
              </a:rPr>
              <a:t>SSIS</a:t>
            </a:r>
          </a:p>
          <a:p>
            <a:pPr algn="ctr"/>
            <a:r>
              <a:rPr lang="en-GB" sz="3600" b="1" dirty="0" smtClean="0">
                <a:solidFill>
                  <a:schemeClr val="bg1"/>
                </a:solidFill>
              </a:rPr>
              <a:t>ADF</a:t>
            </a:r>
          </a:p>
          <a:p>
            <a:pPr algn="ctr"/>
            <a:r>
              <a:rPr lang="en-GB" sz="3600" b="1" dirty="0" smtClean="0">
                <a:solidFill>
                  <a:schemeClr val="bg1"/>
                </a:solidFill>
              </a:rPr>
              <a:t>BCP</a:t>
            </a:r>
            <a:endParaRPr lang="en-GB" sz="3600" b="1" dirty="0">
              <a:solidFill>
                <a:schemeClr val="bg1"/>
              </a:solidFill>
            </a:endParaRPr>
          </a:p>
        </p:txBody>
      </p:sp>
    </p:spTree>
    <p:extLst>
      <p:ext uri="{BB962C8B-B14F-4D97-AF65-F5344CB8AC3E}">
        <p14:creationId xmlns:p14="http://schemas.microsoft.com/office/powerpoint/2010/main" val="4054686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88429" y="1936711"/>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Control</a:t>
            </a:r>
          </a:p>
        </p:txBody>
      </p:sp>
      <p:sp>
        <p:nvSpPr>
          <p:cNvPr id="5" name="Rounded Rectangle 4"/>
          <p:cNvSpPr/>
          <p:nvPr/>
        </p:nvSpPr>
        <p:spPr>
          <a:xfrm>
            <a:off x="8184773" y="1936711"/>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6" name="Rounded Rectangle 5"/>
          <p:cNvSpPr/>
          <p:nvPr/>
        </p:nvSpPr>
        <p:spPr>
          <a:xfrm>
            <a:off x="8184232" y="3123591"/>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7" name="Rounded Rectangle 6"/>
          <p:cNvSpPr/>
          <p:nvPr/>
        </p:nvSpPr>
        <p:spPr>
          <a:xfrm>
            <a:off x="8184773" y="2530151"/>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8" name="Rounded Rectangle 7"/>
          <p:cNvSpPr/>
          <p:nvPr/>
        </p:nvSpPr>
        <p:spPr>
          <a:xfrm>
            <a:off x="8184232" y="3717032"/>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cxnSp>
        <p:nvCxnSpPr>
          <p:cNvPr id="10" name="Straight Connector 9"/>
          <p:cNvCxnSpPr>
            <a:stCxn id="4" idx="3"/>
            <a:endCxn id="5" idx="1"/>
          </p:cNvCxnSpPr>
          <p:nvPr/>
        </p:nvCxnSpPr>
        <p:spPr>
          <a:xfrm>
            <a:off x="7248669" y="2152735"/>
            <a:ext cx="9361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3"/>
            <a:endCxn id="7" idx="1"/>
          </p:cNvCxnSpPr>
          <p:nvPr/>
        </p:nvCxnSpPr>
        <p:spPr>
          <a:xfrm>
            <a:off x="7248669" y="2152735"/>
            <a:ext cx="936104" cy="5934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3"/>
            <a:endCxn id="6" idx="1"/>
          </p:cNvCxnSpPr>
          <p:nvPr/>
        </p:nvCxnSpPr>
        <p:spPr>
          <a:xfrm>
            <a:off x="7248669" y="2152735"/>
            <a:ext cx="935563" cy="11868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3"/>
            <a:endCxn id="8" idx="1"/>
          </p:cNvCxnSpPr>
          <p:nvPr/>
        </p:nvCxnSpPr>
        <p:spPr>
          <a:xfrm>
            <a:off x="7248669" y="2152735"/>
            <a:ext cx="935563" cy="17803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rotWithShape="1">
          <a:blip r:embed="rId3">
            <a:lum bright="70000" contrast="-70000"/>
          </a:blip>
          <a:srcRect b="20375"/>
          <a:stretch/>
        </p:blipFill>
        <p:spPr>
          <a:xfrm>
            <a:off x="1413212" y="1700808"/>
            <a:ext cx="805748" cy="936104"/>
          </a:xfrm>
          <a:prstGeom prst="rect">
            <a:avLst/>
          </a:prstGeom>
          <a:solidFill>
            <a:srgbClr val="006FBA"/>
          </a:solidFill>
        </p:spPr>
      </p:pic>
      <p:cxnSp>
        <p:nvCxnSpPr>
          <p:cNvPr id="32" name="Straight Connector 31"/>
          <p:cNvCxnSpPr>
            <a:stCxn id="31" idx="3"/>
            <a:endCxn id="4" idx="1"/>
          </p:cNvCxnSpPr>
          <p:nvPr/>
        </p:nvCxnSpPr>
        <p:spPr>
          <a:xfrm flipV="1">
            <a:off x="2218960" y="2152735"/>
            <a:ext cx="2869469" cy="1612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351584" y="1280440"/>
            <a:ext cx="2520280" cy="646331"/>
          </a:xfrm>
          <a:prstGeom prst="rect">
            <a:avLst/>
          </a:prstGeom>
        </p:spPr>
        <p:txBody>
          <a:bodyPr wrap="square">
            <a:spAutoFit/>
          </a:bodyPr>
          <a:lstStyle/>
          <a:p>
            <a:pPr algn="ctr"/>
            <a:r>
              <a:rPr lang="en-GB" sz="3600" b="1" dirty="0" smtClean="0">
                <a:solidFill>
                  <a:schemeClr val="bg1"/>
                </a:solidFill>
              </a:rPr>
              <a:t>SSIS</a:t>
            </a:r>
            <a:endParaRPr lang="en-GB" sz="3600" b="1" dirty="0">
              <a:solidFill>
                <a:schemeClr val="bg1"/>
              </a:solidFill>
            </a:endParaRPr>
          </a:p>
        </p:txBody>
      </p:sp>
      <p:pic>
        <p:nvPicPr>
          <p:cNvPr id="14" name="Picture 13"/>
          <p:cNvPicPr>
            <a:picLocks noChangeAspect="1"/>
          </p:cNvPicPr>
          <p:nvPr/>
        </p:nvPicPr>
        <p:blipFill rotWithShape="1">
          <a:blip r:embed="rId3">
            <a:lum bright="70000" contrast="-70000"/>
          </a:blip>
          <a:srcRect b="20375"/>
          <a:stretch/>
        </p:blipFill>
        <p:spPr>
          <a:xfrm>
            <a:off x="1413212" y="2780928"/>
            <a:ext cx="805748" cy="936104"/>
          </a:xfrm>
          <a:prstGeom prst="rect">
            <a:avLst/>
          </a:prstGeom>
          <a:solidFill>
            <a:srgbClr val="006FBA"/>
          </a:solidFill>
        </p:spPr>
      </p:pic>
      <p:pic>
        <p:nvPicPr>
          <p:cNvPr id="15" name="Picture 14"/>
          <p:cNvPicPr>
            <a:picLocks noChangeAspect="1"/>
          </p:cNvPicPr>
          <p:nvPr/>
        </p:nvPicPr>
        <p:blipFill rotWithShape="1">
          <a:blip r:embed="rId3">
            <a:lum bright="70000" contrast="-70000"/>
          </a:blip>
          <a:srcRect b="20375"/>
          <a:stretch/>
        </p:blipFill>
        <p:spPr>
          <a:xfrm>
            <a:off x="1413212" y="3861048"/>
            <a:ext cx="805748" cy="936104"/>
          </a:xfrm>
          <a:prstGeom prst="rect">
            <a:avLst/>
          </a:prstGeom>
          <a:solidFill>
            <a:srgbClr val="006FBA"/>
          </a:solidFill>
        </p:spPr>
      </p:pic>
      <p:cxnSp>
        <p:nvCxnSpPr>
          <p:cNvPr id="16" name="Straight Connector 15"/>
          <p:cNvCxnSpPr>
            <a:stCxn id="14" idx="3"/>
            <a:endCxn id="4" idx="1"/>
          </p:cNvCxnSpPr>
          <p:nvPr/>
        </p:nvCxnSpPr>
        <p:spPr>
          <a:xfrm flipV="1">
            <a:off x="2218960" y="2152735"/>
            <a:ext cx="2869469" cy="109624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3"/>
            <a:endCxn id="4" idx="1"/>
          </p:cNvCxnSpPr>
          <p:nvPr/>
        </p:nvCxnSpPr>
        <p:spPr>
          <a:xfrm flipV="1">
            <a:off x="2218960" y="2152735"/>
            <a:ext cx="2869469" cy="217636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743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74032" y="2008719"/>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Control</a:t>
            </a:r>
          </a:p>
        </p:txBody>
      </p:sp>
      <p:sp>
        <p:nvSpPr>
          <p:cNvPr id="5" name="Rounded Rectangle 4"/>
          <p:cNvSpPr/>
          <p:nvPr/>
        </p:nvSpPr>
        <p:spPr>
          <a:xfrm>
            <a:off x="4270376" y="2008719"/>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6" name="Rounded Rectangle 5"/>
          <p:cNvSpPr/>
          <p:nvPr/>
        </p:nvSpPr>
        <p:spPr>
          <a:xfrm>
            <a:off x="4269835" y="3195599"/>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7" name="Rounded Rectangle 6"/>
          <p:cNvSpPr/>
          <p:nvPr/>
        </p:nvSpPr>
        <p:spPr>
          <a:xfrm>
            <a:off x="4270376" y="2602159"/>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sp>
        <p:nvSpPr>
          <p:cNvPr id="8" name="Rounded Rectangle 7"/>
          <p:cNvSpPr/>
          <p:nvPr/>
        </p:nvSpPr>
        <p:spPr>
          <a:xfrm>
            <a:off x="4269835" y="3789040"/>
            <a:ext cx="2160240"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Compute</a:t>
            </a:r>
          </a:p>
        </p:txBody>
      </p:sp>
      <p:cxnSp>
        <p:nvCxnSpPr>
          <p:cNvPr id="10" name="Straight Connector 9"/>
          <p:cNvCxnSpPr>
            <a:stCxn id="4" idx="3"/>
            <a:endCxn id="5" idx="1"/>
          </p:cNvCxnSpPr>
          <p:nvPr/>
        </p:nvCxnSpPr>
        <p:spPr>
          <a:xfrm>
            <a:off x="3334272" y="2224743"/>
            <a:ext cx="9361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3"/>
            <a:endCxn id="7" idx="1"/>
          </p:cNvCxnSpPr>
          <p:nvPr/>
        </p:nvCxnSpPr>
        <p:spPr>
          <a:xfrm>
            <a:off x="3334272" y="2224743"/>
            <a:ext cx="936104" cy="5934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3"/>
            <a:endCxn id="6" idx="1"/>
          </p:cNvCxnSpPr>
          <p:nvPr/>
        </p:nvCxnSpPr>
        <p:spPr>
          <a:xfrm>
            <a:off x="3334272" y="2224743"/>
            <a:ext cx="935563" cy="11868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3"/>
            <a:endCxn id="8" idx="1"/>
          </p:cNvCxnSpPr>
          <p:nvPr/>
        </p:nvCxnSpPr>
        <p:spPr>
          <a:xfrm>
            <a:off x="3334272" y="2224743"/>
            <a:ext cx="935563" cy="17803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3">
            <a:lum bright="70000" contrast="-70000"/>
          </a:blip>
          <a:srcRect b="20375"/>
          <a:stretch/>
        </p:blipFill>
        <p:spPr>
          <a:xfrm>
            <a:off x="8966177" y="1120485"/>
            <a:ext cx="805748" cy="936104"/>
          </a:xfrm>
          <a:prstGeom prst="rect">
            <a:avLst/>
          </a:prstGeom>
          <a:solidFill>
            <a:srgbClr val="006FBA"/>
          </a:solidFill>
        </p:spPr>
      </p:pic>
      <p:pic>
        <p:nvPicPr>
          <p:cNvPr id="24" name="Picture 23"/>
          <p:cNvPicPr>
            <a:picLocks noChangeAspect="1"/>
          </p:cNvPicPr>
          <p:nvPr/>
        </p:nvPicPr>
        <p:blipFill rotWithShape="1">
          <a:blip r:embed="rId3">
            <a:lum bright="70000" contrast="-70000"/>
          </a:blip>
          <a:srcRect b="20375"/>
          <a:stretch/>
        </p:blipFill>
        <p:spPr>
          <a:xfrm>
            <a:off x="8961377" y="2202025"/>
            <a:ext cx="805748" cy="936104"/>
          </a:xfrm>
          <a:prstGeom prst="rect">
            <a:avLst/>
          </a:prstGeom>
          <a:solidFill>
            <a:srgbClr val="006FBA"/>
          </a:solidFill>
        </p:spPr>
      </p:pic>
      <p:pic>
        <p:nvPicPr>
          <p:cNvPr id="25" name="Picture 24"/>
          <p:cNvPicPr>
            <a:picLocks noChangeAspect="1"/>
          </p:cNvPicPr>
          <p:nvPr/>
        </p:nvPicPr>
        <p:blipFill rotWithShape="1">
          <a:blip r:embed="rId3">
            <a:lum bright="70000" contrast="-70000"/>
          </a:blip>
          <a:srcRect b="20375"/>
          <a:stretch/>
        </p:blipFill>
        <p:spPr>
          <a:xfrm>
            <a:off x="8961377" y="3283565"/>
            <a:ext cx="805748" cy="936104"/>
          </a:xfrm>
          <a:prstGeom prst="rect">
            <a:avLst/>
          </a:prstGeom>
          <a:solidFill>
            <a:srgbClr val="006FBA"/>
          </a:solidFill>
        </p:spPr>
      </p:pic>
      <p:pic>
        <p:nvPicPr>
          <p:cNvPr id="26" name="Picture 25"/>
          <p:cNvPicPr>
            <a:picLocks noChangeAspect="1"/>
          </p:cNvPicPr>
          <p:nvPr/>
        </p:nvPicPr>
        <p:blipFill rotWithShape="1">
          <a:blip r:embed="rId3">
            <a:lum bright="70000" contrast="-70000"/>
          </a:blip>
          <a:srcRect b="20375"/>
          <a:stretch/>
        </p:blipFill>
        <p:spPr>
          <a:xfrm>
            <a:off x="8976320" y="4365104"/>
            <a:ext cx="805748" cy="936104"/>
          </a:xfrm>
          <a:prstGeom prst="rect">
            <a:avLst/>
          </a:prstGeom>
          <a:solidFill>
            <a:srgbClr val="006FBA"/>
          </a:solidFill>
        </p:spPr>
      </p:pic>
      <p:cxnSp>
        <p:nvCxnSpPr>
          <p:cNvPr id="27" name="Straight Connector 26"/>
          <p:cNvCxnSpPr>
            <a:stCxn id="5" idx="3"/>
            <a:endCxn id="22" idx="1"/>
          </p:cNvCxnSpPr>
          <p:nvPr/>
        </p:nvCxnSpPr>
        <p:spPr>
          <a:xfrm flipV="1">
            <a:off x="6430616" y="1588537"/>
            <a:ext cx="2535561" cy="63620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6" idx="3"/>
            <a:endCxn id="22" idx="1"/>
          </p:cNvCxnSpPr>
          <p:nvPr/>
        </p:nvCxnSpPr>
        <p:spPr>
          <a:xfrm flipV="1">
            <a:off x="6430075" y="1588537"/>
            <a:ext cx="2536102" cy="182308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6" idx="3"/>
            <a:endCxn id="24" idx="1"/>
          </p:cNvCxnSpPr>
          <p:nvPr/>
        </p:nvCxnSpPr>
        <p:spPr>
          <a:xfrm flipV="1">
            <a:off x="6430075" y="2670077"/>
            <a:ext cx="2531302" cy="74154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3"/>
            <a:endCxn id="25" idx="1"/>
          </p:cNvCxnSpPr>
          <p:nvPr/>
        </p:nvCxnSpPr>
        <p:spPr>
          <a:xfrm>
            <a:off x="6430075" y="3411623"/>
            <a:ext cx="2531302" cy="33999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3"/>
            <a:endCxn id="26" idx="1"/>
          </p:cNvCxnSpPr>
          <p:nvPr/>
        </p:nvCxnSpPr>
        <p:spPr>
          <a:xfrm>
            <a:off x="6430075" y="3411623"/>
            <a:ext cx="2546245" cy="142153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 idx="3"/>
            <a:endCxn id="22" idx="1"/>
          </p:cNvCxnSpPr>
          <p:nvPr/>
        </p:nvCxnSpPr>
        <p:spPr>
          <a:xfrm flipV="1">
            <a:off x="6430075" y="1588537"/>
            <a:ext cx="2536102" cy="241652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 idx="3"/>
            <a:endCxn id="24" idx="1"/>
          </p:cNvCxnSpPr>
          <p:nvPr/>
        </p:nvCxnSpPr>
        <p:spPr>
          <a:xfrm flipV="1">
            <a:off x="6430075" y="2670077"/>
            <a:ext cx="2531302" cy="133498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 idx="3"/>
            <a:endCxn id="25" idx="1"/>
          </p:cNvCxnSpPr>
          <p:nvPr/>
        </p:nvCxnSpPr>
        <p:spPr>
          <a:xfrm flipV="1">
            <a:off x="6430075" y="3751617"/>
            <a:ext cx="2531302" cy="25344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8" idx="3"/>
            <a:endCxn id="26" idx="1"/>
          </p:cNvCxnSpPr>
          <p:nvPr/>
        </p:nvCxnSpPr>
        <p:spPr>
          <a:xfrm>
            <a:off x="6430075" y="4005064"/>
            <a:ext cx="2546245" cy="82809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 idx="3"/>
            <a:endCxn id="24" idx="1"/>
          </p:cNvCxnSpPr>
          <p:nvPr/>
        </p:nvCxnSpPr>
        <p:spPr>
          <a:xfrm>
            <a:off x="6430616" y="2224743"/>
            <a:ext cx="2530761" cy="44533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5" idx="1"/>
            <a:endCxn id="5" idx="3"/>
          </p:cNvCxnSpPr>
          <p:nvPr/>
        </p:nvCxnSpPr>
        <p:spPr>
          <a:xfrm flipH="1" flipV="1">
            <a:off x="6430616" y="2224743"/>
            <a:ext cx="2530761" cy="152687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26" idx="1"/>
            <a:endCxn id="5" idx="3"/>
          </p:cNvCxnSpPr>
          <p:nvPr/>
        </p:nvCxnSpPr>
        <p:spPr>
          <a:xfrm flipH="1" flipV="1">
            <a:off x="6430616" y="2224743"/>
            <a:ext cx="2545704" cy="260841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22" idx="1"/>
            <a:endCxn id="7" idx="3"/>
          </p:cNvCxnSpPr>
          <p:nvPr/>
        </p:nvCxnSpPr>
        <p:spPr>
          <a:xfrm flipH="1">
            <a:off x="6430616" y="1588537"/>
            <a:ext cx="2535561" cy="122964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4" idx="1"/>
            <a:endCxn id="7" idx="3"/>
          </p:cNvCxnSpPr>
          <p:nvPr/>
        </p:nvCxnSpPr>
        <p:spPr>
          <a:xfrm flipH="1">
            <a:off x="6430616" y="2670077"/>
            <a:ext cx="2530761" cy="148106"/>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25" idx="1"/>
            <a:endCxn id="7" idx="3"/>
          </p:cNvCxnSpPr>
          <p:nvPr/>
        </p:nvCxnSpPr>
        <p:spPr>
          <a:xfrm flipH="1" flipV="1">
            <a:off x="6430616" y="2818183"/>
            <a:ext cx="2530761" cy="93343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26" idx="1"/>
            <a:endCxn id="7" idx="3"/>
          </p:cNvCxnSpPr>
          <p:nvPr/>
        </p:nvCxnSpPr>
        <p:spPr>
          <a:xfrm flipH="1" flipV="1">
            <a:off x="6430616" y="2818183"/>
            <a:ext cx="2545704" cy="2014973"/>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9548733" y="2875905"/>
            <a:ext cx="2520280" cy="461665"/>
          </a:xfrm>
          <a:prstGeom prst="rect">
            <a:avLst/>
          </a:prstGeom>
        </p:spPr>
        <p:txBody>
          <a:bodyPr wrap="square">
            <a:spAutoFit/>
          </a:bodyPr>
          <a:lstStyle/>
          <a:p>
            <a:pPr algn="ctr"/>
            <a:r>
              <a:rPr lang="en-GB" dirty="0" smtClean="0">
                <a:solidFill>
                  <a:schemeClr val="bg1"/>
                </a:solidFill>
              </a:rPr>
              <a:t>Source Files</a:t>
            </a:r>
            <a:endParaRPr lang="en-GB" dirty="0">
              <a:solidFill>
                <a:schemeClr val="bg1"/>
              </a:solidFill>
            </a:endParaRPr>
          </a:p>
        </p:txBody>
      </p:sp>
      <p:sp>
        <p:nvSpPr>
          <p:cNvPr id="80" name="Rectangle 79"/>
          <p:cNvSpPr/>
          <p:nvPr/>
        </p:nvSpPr>
        <p:spPr>
          <a:xfrm>
            <a:off x="6312024" y="5016369"/>
            <a:ext cx="2520280" cy="646331"/>
          </a:xfrm>
          <a:prstGeom prst="rect">
            <a:avLst/>
          </a:prstGeom>
        </p:spPr>
        <p:txBody>
          <a:bodyPr wrap="square">
            <a:spAutoFit/>
          </a:bodyPr>
          <a:lstStyle/>
          <a:p>
            <a:pPr algn="ctr"/>
            <a:r>
              <a:rPr lang="en-GB" sz="3600" b="1" dirty="0" err="1" smtClean="0">
                <a:solidFill>
                  <a:schemeClr val="bg1"/>
                </a:solidFill>
              </a:rPr>
              <a:t>PolyBase</a:t>
            </a:r>
            <a:endParaRPr lang="en-GB" sz="3600" b="1" dirty="0">
              <a:solidFill>
                <a:schemeClr val="bg1"/>
              </a:solidFill>
            </a:endParaRPr>
          </a:p>
        </p:txBody>
      </p:sp>
      <p:pic>
        <p:nvPicPr>
          <p:cNvPr id="81" name="Picture 6" descr="https://developer.marklogic.com/media/elephant_rgb-TRANS_s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449" y="5662700"/>
            <a:ext cx="1437429" cy="102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651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a:t>
            </a:r>
            <a:endParaRPr lang="en-GB" dirty="0"/>
          </a:p>
        </p:txBody>
      </p:sp>
    </p:spTree>
    <p:extLst>
      <p:ext uri="{BB962C8B-B14F-4D97-AF65-F5344CB8AC3E}">
        <p14:creationId xmlns:p14="http://schemas.microsoft.com/office/powerpoint/2010/main" val="160195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655840" y="1052736"/>
            <a:ext cx="6624736" cy="4320480"/>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6077998" y="1772816"/>
            <a:ext cx="4032448"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solidFill>
              </a:rPr>
              <a:t>External Table</a:t>
            </a:r>
            <a:endParaRPr lang="en-GB" dirty="0">
              <a:solidFill>
                <a:schemeClr val="accent1"/>
              </a:solidFill>
            </a:endParaRPr>
          </a:p>
        </p:txBody>
      </p:sp>
      <p:cxnSp>
        <p:nvCxnSpPr>
          <p:cNvPr id="10" name="Straight Connector 9"/>
          <p:cNvCxnSpPr>
            <a:endCxn id="9" idx="1"/>
          </p:cNvCxnSpPr>
          <p:nvPr/>
        </p:nvCxnSpPr>
        <p:spPr>
          <a:xfrm flipV="1">
            <a:off x="2351584" y="1988840"/>
            <a:ext cx="3726414" cy="36004"/>
          </a:xfrm>
          <a:prstGeom prst="line">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077998" y="2996952"/>
            <a:ext cx="4032448"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solidFill>
              </a:rPr>
              <a:t>Transform Table</a:t>
            </a:r>
            <a:endParaRPr lang="en-GB" dirty="0">
              <a:solidFill>
                <a:schemeClr val="accent1"/>
              </a:solidFill>
            </a:endParaRPr>
          </a:p>
        </p:txBody>
      </p:sp>
      <p:cxnSp>
        <p:nvCxnSpPr>
          <p:cNvPr id="14" name="Straight Connector 13"/>
          <p:cNvCxnSpPr>
            <a:stCxn id="9" idx="2"/>
            <a:endCxn id="13" idx="0"/>
          </p:cNvCxnSpPr>
          <p:nvPr/>
        </p:nvCxnSpPr>
        <p:spPr>
          <a:xfrm>
            <a:off x="8094222" y="2204864"/>
            <a:ext cx="0" cy="792088"/>
          </a:xfrm>
          <a:prstGeom prst="line">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077998" y="4210338"/>
            <a:ext cx="4032448" cy="4320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solidFill>
              </a:rPr>
              <a:t>Warehouse Table</a:t>
            </a:r>
            <a:endParaRPr lang="en-GB" dirty="0">
              <a:solidFill>
                <a:schemeClr val="accent1"/>
              </a:solidFill>
            </a:endParaRPr>
          </a:p>
        </p:txBody>
      </p:sp>
      <p:cxnSp>
        <p:nvCxnSpPr>
          <p:cNvPr id="19" name="Straight Connector 18"/>
          <p:cNvCxnSpPr>
            <a:stCxn id="13" idx="2"/>
            <a:endCxn id="18" idx="0"/>
          </p:cNvCxnSpPr>
          <p:nvPr/>
        </p:nvCxnSpPr>
        <p:spPr>
          <a:xfrm>
            <a:off x="8094222" y="3429000"/>
            <a:ext cx="0" cy="781338"/>
          </a:xfrm>
          <a:prstGeom prst="line">
            <a:avLst/>
          </a:prstGeom>
          <a:ln w="38100">
            <a:solidFill>
              <a:srgbClr val="92D05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23392" y="5733256"/>
            <a:ext cx="10801200" cy="1107996"/>
          </a:xfrm>
          <a:prstGeom prst="rect">
            <a:avLst/>
          </a:prstGeom>
        </p:spPr>
        <p:txBody>
          <a:bodyPr wrap="square">
            <a:spAutoFit/>
          </a:bodyPr>
          <a:lstStyle/>
          <a:p>
            <a:pPr algn="ctr"/>
            <a:r>
              <a:rPr lang="en-GB" sz="6600" b="1" dirty="0" smtClean="0">
                <a:solidFill>
                  <a:schemeClr val="bg1"/>
                </a:solidFill>
              </a:rPr>
              <a:t>ELT</a:t>
            </a:r>
            <a:endParaRPr lang="en-GB" sz="6600" b="1" dirty="0">
              <a:solidFill>
                <a:schemeClr val="bg1"/>
              </a:solidFill>
            </a:endParaRPr>
          </a:p>
        </p:txBody>
      </p:sp>
      <p:sp>
        <p:nvSpPr>
          <p:cNvPr id="25" name="Rectangle 24"/>
          <p:cNvSpPr/>
          <p:nvPr/>
        </p:nvSpPr>
        <p:spPr>
          <a:xfrm>
            <a:off x="4943872" y="370401"/>
            <a:ext cx="6048672" cy="646331"/>
          </a:xfrm>
          <a:prstGeom prst="rect">
            <a:avLst/>
          </a:prstGeom>
        </p:spPr>
        <p:txBody>
          <a:bodyPr wrap="square">
            <a:spAutoFit/>
          </a:bodyPr>
          <a:lstStyle/>
          <a:p>
            <a:pPr algn="ctr"/>
            <a:r>
              <a:rPr lang="en-GB" sz="3600" dirty="0" smtClean="0">
                <a:solidFill>
                  <a:schemeClr val="bg1"/>
                </a:solidFill>
              </a:rPr>
              <a:t>Azure Data Warehouse</a:t>
            </a:r>
            <a:endParaRPr lang="en-GB" sz="3600" dirty="0">
              <a:solidFill>
                <a:schemeClr val="bg1"/>
              </a:solidFill>
            </a:endParaRPr>
          </a:p>
        </p:txBody>
      </p:sp>
      <p:pic>
        <p:nvPicPr>
          <p:cNvPr id="27" name="Picture 26"/>
          <p:cNvPicPr>
            <a:picLocks noChangeAspect="1"/>
          </p:cNvPicPr>
          <p:nvPr/>
        </p:nvPicPr>
        <p:blipFill rotWithShape="1">
          <a:blip r:embed="rId3"/>
          <a:srcRect l="27173" r="26976" b="37300"/>
          <a:stretch/>
        </p:blipFill>
        <p:spPr>
          <a:xfrm>
            <a:off x="1631503" y="1645591"/>
            <a:ext cx="720081" cy="847305"/>
          </a:xfrm>
          <a:prstGeom prst="rect">
            <a:avLst/>
          </a:prstGeom>
        </p:spPr>
      </p:pic>
    </p:spTree>
    <p:extLst>
      <p:ext uri="{BB962C8B-B14F-4D97-AF65-F5344CB8AC3E}">
        <p14:creationId xmlns:p14="http://schemas.microsoft.com/office/powerpoint/2010/main" val="241370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47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642303" y="2348880"/>
            <a:ext cx="2237948" cy="2237948"/>
          </a:xfrm>
          <a:prstGeom prst="rect">
            <a:avLst/>
          </a:prstGeom>
          <a:solidFill>
            <a:srgbClr val="006FBA"/>
          </a:solidFill>
          <a:ln w="38100">
            <a:solidFill>
              <a:schemeClr val="bg1"/>
            </a:solidFill>
          </a:ln>
        </p:spPr>
        <p:txBody>
          <a:bodyPr wrap="square" lIns="179285" tIns="134464" rtlCol="0">
            <a:noAutofit/>
          </a:bodyPr>
          <a:lstStyle>
            <a:defPPr>
              <a:defRPr lang="en-US"/>
            </a:defPPr>
            <a:lvl1pPr defTabSz="913949">
              <a:lnSpc>
                <a:spcPts val="2941"/>
              </a:lnSpc>
              <a:defRPr sz="2745">
                <a:solidFill>
                  <a:srgbClr val="FFFFFF"/>
                </a:solidFill>
                <a:latin typeface="Segoe UI Light"/>
              </a:defRPr>
            </a:lvl1pPr>
          </a:lstStyle>
          <a:p>
            <a:r>
              <a:rPr lang="en-US" sz="2000" dirty="0" smtClean="0"/>
              <a:t>Azure Data Warehouse</a:t>
            </a:r>
            <a:endParaRPr lang="en-US" sz="2000" dirty="0"/>
          </a:p>
        </p:txBody>
      </p:sp>
      <p:sp>
        <p:nvSpPr>
          <p:cNvPr id="3" name="TextBox 2"/>
          <p:cNvSpPr txBox="1"/>
          <p:nvPr/>
        </p:nvSpPr>
        <p:spPr>
          <a:xfrm>
            <a:off x="4946559" y="2348880"/>
            <a:ext cx="2237948" cy="2237948"/>
          </a:xfrm>
          <a:prstGeom prst="rect">
            <a:avLst/>
          </a:prstGeom>
          <a:solidFill>
            <a:srgbClr val="004D8B"/>
          </a:solidFill>
          <a:ln w="38100">
            <a:solidFill>
              <a:schemeClr val="bg1"/>
            </a:solidFill>
          </a:ln>
        </p:spPr>
        <p:txBody>
          <a:bodyPr wrap="square" lIns="179285" tIns="134464" rtlCol="0">
            <a:noAutofit/>
          </a:bodyPr>
          <a:lstStyle/>
          <a:p>
            <a:pPr defTabSz="913949">
              <a:lnSpc>
                <a:spcPts val="2941"/>
              </a:lnSpc>
            </a:pPr>
            <a:r>
              <a:rPr lang="en-US" sz="2000" dirty="0" smtClean="0">
                <a:solidFill>
                  <a:srgbClr val="FFFFFF"/>
                </a:solidFill>
                <a:latin typeface="Segoe UI Light"/>
              </a:rPr>
              <a:t>Azure Data Lakes</a:t>
            </a:r>
            <a:endParaRPr lang="en-US" sz="2000" dirty="0">
              <a:solidFill>
                <a:srgbClr val="FFFFFF"/>
              </a:solidFill>
              <a:latin typeface="Segoe UI Light"/>
            </a:endParaRPr>
          </a:p>
        </p:txBody>
      </p:sp>
      <p:sp>
        <p:nvSpPr>
          <p:cNvPr id="5" name="TextBox 4"/>
          <p:cNvSpPr txBox="1"/>
          <p:nvPr/>
        </p:nvSpPr>
        <p:spPr>
          <a:xfrm>
            <a:off x="338047" y="2348880"/>
            <a:ext cx="2237948" cy="2237948"/>
          </a:xfrm>
          <a:prstGeom prst="rect">
            <a:avLst/>
          </a:prstGeom>
          <a:solidFill>
            <a:srgbClr val="002C5C"/>
          </a:solidFill>
          <a:ln w="38100">
            <a:solidFill>
              <a:schemeClr val="bg1"/>
            </a:solidFill>
          </a:ln>
        </p:spPr>
        <p:txBody>
          <a:bodyPr wrap="square" lIns="179285" tIns="134464" rtlCol="0">
            <a:noAutofit/>
          </a:bodyPr>
          <a:lstStyle/>
          <a:p>
            <a:pPr defTabSz="913949">
              <a:lnSpc>
                <a:spcPts val="2941"/>
              </a:lnSpc>
            </a:pPr>
            <a:r>
              <a:rPr lang="en-US" sz="2000" dirty="0" smtClean="0">
                <a:solidFill>
                  <a:srgbClr val="FFFFFF"/>
                </a:solidFill>
                <a:latin typeface="Segoe UI Light"/>
              </a:rPr>
              <a:t>Why Cloud?</a:t>
            </a:r>
          </a:p>
          <a:p>
            <a:pPr defTabSz="913949">
              <a:lnSpc>
                <a:spcPts val="2941"/>
              </a:lnSpc>
            </a:pPr>
            <a:endParaRPr lang="en-US" dirty="0" smtClean="0">
              <a:solidFill>
                <a:srgbClr val="FFFFFF"/>
              </a:solidFill>
              <a:latin typeface="Segoe UI Light"/>
            </a:endParaRPr>
          </a:p>
          <a:p>
            <a:pPr defTabSz="913949">
              <a:lnSpc>
                <a:spcPts val="2941"/>
              </a:lnSpc>
            </a:pPr>
            <a:endParaRPr lang="en-US" dirty="0">
              <a:solidFill>
                <a:srgbClr val="FFFFFF"/>
              </a:solidFill>
              <a:latin typeface="Segoe UI Light"/>
            </a:endParaRPr>
          </a:p>
        </p:txBody>
      </p:sp>
    </p:spTree>
    <p:extLst>
      <p:ext uri="{BB962C8B-B14F-4D97-AF65-F5344CB8AC3E}">
        <p14:creationId xmlns:p14="http://schemas.microsoft.com/office/powerpoint/2010/main" val="164889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ABEC"/>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srcRect l="747" r="1"/>
          <a:stretch/>
        </p:blipFill>
        <p:spPr>
          <a:xfrm>
            <a:off x="533400" y="503973"/>
            <a:ext cx="5122406" cy="1832866"/>
          </a:xfrm>
          <a:prstGeom prst="rect">
            <a:avLst/>
          </a:prstGeom>
        </p:spPr>
      </p:pic>
      <p:sp>
        <p:nvSpPr>
          <p:cNvPr id="20" name="TextBox 19"/>
          <p:cNvSpPr txBox="1"/>
          <p:nvPr/>
        </p:nvSpPr>
        <p:spPr>
          <a:xfrm>
            <a:off x="676776" y="647323"/>
            <a:ext cx="3331858" cy="1446550"/>
          </a:xfrm>
          <a:prstGeom prst="rect">
            <a:avLst/>
          </a:prstGeom>
          <a:noFill/>
        </p:spPr>
        <p:txBody>
          <a:bodyPr wrap="square" rtlCol="0">
            <a:spAutoFit/>
          </a:bodyPr>
          <a:lstStyle/>
          <a:p>
            <a:r>
              <a:rPr lang="en-GB" sz="4400" dirty="0" smtClean="0">
                <a:solidFill>
                  <a:schemeClr val="bg1"/>
                </a:solidFill>
              </a:rPr>
              <a:t>Data Lake</a:t>
            </a:r>
          </a:p>
          <a:p>
            <a:r>
              <a:rPr lang="en-GB" sz="4400" dirty="0" smtClean="0">
                <a:solidFill>
                  <a:schemeClr val="bg1"/>
                </a:solidFill>
              </a:rPr>
              <a:t>Store</a:t>
            </a:r>
            <a:endParaRPr lang="en-GB" sz="4400" dirty="0">
              <a:solidFill>
                <a:schemeClr val="bg1"/>
              </a:solidFill>
            </a:endParaRPr>
          </a:p>
        </p:txBody>
      </p:sp>
      <p:pic>
        <p:nvPicPr>
          <p:cNvPr id="1026" name="Picture 2" descr="https://acom.azurecomcdn.net/80C57D/cdn/cvt-a7b0c2b5eeecc49c8dac5d1b0390474aa8584135d0a1619750f1105e307a6756/images/page/services/data-lake-store/05-nativ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6469" y="3443305"/>
            <a:ext cx="3419475" cy="16413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developer.marklogic.com/media/elephant_rgb-TRANS_s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5226" y="503973"/>
            <a:ext cx="2901961" cy="20749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1038" y="2501926"/>
            <a:ext cx="1930337" cy="584775"/>
          </a:xfrm>
          <a:prstGeom prst="rect">
            <a:avLst/>
          </a:prstGeom>
        </p:spPr>
        <p:txBody>
          <a:bodyPr wrap="none">
            <a:spAutoFit/>
          </a:bodyPr>
          <a:lstStyle/>
          <a:p>
            <a:r>
              <a:rPr lang="en-GB" sz="3200" dirty="0">
                <a:solidFill>
                  <a:schemeClr val="bg1"/>
                </a:solidFill>
              </a:rPr>
              <a:t>Web HDFS</a:t>
            </a:r>
          </a:p>
        </p:txBody>
      </p:sp>
      <p:sp>
        <p:nvSpPr>
          <p:cNvPr id="3" name="Rectangle 2"/>
          <p:cNvSpPr/>
          <p:nvPr/>
        </p:nvSpPr>
        <p:spPr>
          <a:xfrm>
            <a:off x="8160144" y="5077856"/>
            <a:ext cx="2372124" cy="1077218"/>
          </a:xfrm>
          <a:prstGeom prst="rect">
            <a:avLst/>
          </a:prstGeom>
        </p:spPr>
        <p:txBody>
          <a:bodyPr wrap="none">
            <a:spAutoFit/>
          </a:bodyPr>
          <a:lstStyle/>
          <a:p>
            <a:pPr algn="ctr"/>
            <a:r>
              <a:rPr lang="en-GB" sz="3200" dirty="0">
                <a:solidFill>
                  <a:schemeClr val="bg1"/>
                </a:solidFill>
              </a:rPr>
              <a:t>Any File </a:t>
            </a:r>
            <a:r>
              <a:rPr lang="en-GB" sz="3200" dirty="0" smtClean="0">
                <a:solidFill>
                  <a:schemeClr val="bg1"/>
                </a:solidFill>
              </a:rPr>
              <a:t>Type</a:t>
            </a:r>
          </a:p>
          <a:p>
            <a:pPr algn="ctr"/>
            <a:r>
              <a:rPr lang="en-GB" sz="3200" dirty="0" smtClean="0">
                <a:solidFill>
                  <a:schemeClr val="bg1"/>
                </a:solidFill>
              </a:rPr>
              <a:t>Any Size</a:t>
            </a:r>
            <a:endParaRPr lang="en-GB" sz="3200" dirty="0">
              <a:solidFill>
                <a:schemeClr val="bg1"/>
              </a:solidFill>
            </a:endParaRPr>
          </a:p>
        </p:txBody>
      </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3159" t="40282" r="46575" b="37720"/>
          <a:stretch/>
        </p:blipFill>
        <p:spPr>
          <a:xfrm>
            <a:off x="844550" y="2480189"/>
            <a:ext cx="4916684" cy="4017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7412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88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ABEC"/>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srcRect l="747" r="1"/>
          <a:stretch/>
        </p:blipFill>
        <p:spPr>
          <a:xfrm>
            <a:off x="533400" y="503973"/>
            <a:ext cx="5122406" cy="1832866"/>
          </a:xfrm>
          <a:prstGeom prst="rect">
            <a:avLst/>
          </a:prstGeom>
        </p:spPr>
      </p:pic>
      <p:sp>
        <p:nvSpPr>
          <p:cNvPr id="20" name="TextBox 19"/>
          <p:cNvSpPr txBox="1"/>
          <p:nvPr/>
        </p:nvSpPr>
        <p:spPr>
          <a:xfrm>
            <a:off x="676776" y="647323"/>
            <a:ext cx="3331858" cy="1446550"/>
          </a:xfrm>
          <a:prstGeom prst="rect">
            <a:avLst/>
          </a:prstGeom>
          <a:noFill/>
        </p:spPr>
        <p:txBody>
          <a:bodyPr wrap="square" rtlCol="0">
            <a:spAutoFit/>
          </a:bodyPr>
          <a:lstStyle/>
          <a:p>
            <a:r>
              <a:rPr lang="en-GB" sz="4400" dirty="0" smtClean="0">
                <a:solidFill>
                  <a:schemeClr val="bg1"/>
                </a:solidFill>
              </a:rPr>
              <a:t>Data Lake</a:t>
            </a:r>
          </a:p>
          <a:p>
            <a:r>
              <a:rPr lang="en-GB" sz="4400" dirty="0" smtClean="0">
                <a:solidFill>
                  <a:schemeClr val="bg1"/>
                </a:solidFill>
              </a:rPr>
              <a:t>Analytics</a:t>
            </a:r>
            <a:endParaRPr lang="en-GB" sz="4400" dirty="0">
              <a:solidFill>
                <a:schemeClr val="bg1"/>
              </a:solidFill>
            </a:endParaRPr>
          </a:p>
        </p:txBody>
      </p:sp>
      <p:grpSp>
        <p:nvGrpSpPr>
          <p:cNvPr id="2" name="Group 1"/>
          <p:cNvGrpSpPr/>
          <p:nvPr/>
        </p:nvGrpSpPr>
        <p:grpSpPr>
          <a:xfrm>
            <a:off x="488348" y="2480189"/>
            <a:ext cx="5403886" cy="1905000"/>
            <a:chOff x="488348" y="2480189"/>
            <a:chExt cx="5403886" cy="1905000"/>
          </a:xfrm>
        </p:grpSpPr>
        <p:pic>
          <p:nvPicPr>
            <p:cNvPr id="5124" name="Picture 4" descr="https://acom.azurecomcdn.net/80C57D/cdn/cvt-1204bc300b4873acc275fa8243bd6f7191a27c09b2e6404a81feb4dffccc5624/images/page/services/data-lake-analytics/data-lake-analytics-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359" y="2480189"/>
              <a:ext cx="2428875"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88348" y="3001553"/>
              <a:ext cx="2836800" cy="1077218"/>
            </a:xfrm>
            <a:prstGeom prst="rect">
              <a:avLst/>
            </a:prstGeom>
          </p:spPr>
          <p:txBody>
            <a:bodyPr wrap="square">
              <a:spAutoFit/>
            </a:bodyPr>
            <a:lstStyle/>
            <a:p>
              <a:pPr algn="ctr"/>
              <a:r>
                <a:rPr lang="en-GB" sz="3200" dirty="0" smtClean="0">
                  <a:solidFill>
                    <a:schemeClr val="bg1"/>
                  </a:solidFill>
                </a:rPr>
                <a:t>PAYG Scalable Processing</a:t>
              </a:r>
              <a:endParaRPr lang="en-GB" sz="3200" dirty="0">
                <a:solidFill>
                  <a:schemeClr val="bg1"/>
                </a:solidFill>
              </a:endParaRPr>
            </a:p>
          </p:txBody>
        </p:sp>
      </p:grpSp>
      <p:pic>
        <p:nvPicPr>
          <p:cNvPr id="5122" name="Picture 2" descr="https://acom.azurecomcdn.net/80C57D/cdn/cvt-49ae8dcc81d7ba3015e689dbd1a0ede2575de6458c2679eddc761bda5bfada9a/images/page/services/data-lake-analytics/data-lake-analytics-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785" y="4834803"/>
            <a:ext cx="2193926" cy="13961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59396" y="4849570"/>
            <a:ext cx="2836800" cy="1569660"/>
          </a:xfrm>
          <a:prstGeom prst="rect">
            <a:avLst/>
          </a:prstGeom>
        </p:spPr>
        <p:txBody>
          <a:bodyPr wrap="square">
            <a:spAutoFit/>
          </a:bodyPr>
          <a:lstStyle/>
          <a:p>
            <a:pPr algn="ctr"/>
            <a:r>
              <a:rPr lang="en-GB" sz="3200" dirty="0" smtClean="0">
                <a:solidFill>
                  <a:schemeClr val="bg1"/>
                </a:solidFill>
              </a:rPr>
              <a:t>New, Simple Querying Language</a:t>
            </a:r>
            <a:endParaRPr lang="en-GB" sz="3200" dirty="0">
              <a:solidFill>
                <a:schemeClr val="bg1"/>
              </a:solidFill>
            </a:endParaRPr>
          </a:p>
        </p:txBody>
      </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5045" t="21597" r="44825" b="56203"/>
          <a:stretch/>
        </p:blipFill>
        <p:spPr>
          <a:xfrm>
            <a:off x="6674145" y="2336839"/>
            <a:ext cx="4826000" cy="4006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2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ABEC"/>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a:srcRect l="66142" r="1"/>
          <a:stretch/>
        </p:blipFill>
        <p:spPr>
          <a:xfrm>
            <a:off x="95250" y="205523"/>
            <a:ext cx="1747370" cy="1832866"/>
          </a:xfrm>
          <a:prstGeom prst="rect">
            <a:avLst/>
          </a:prstGeom>
        </p:spPr>
      </p:pic>
      <p:pic>
        <p:nvPicPr>
          <p:cNvPr id="3" name="Picture 2"/>
          <p:cNvPicPr>
            <a:picLocks noChangeAspect="1"/>
          </p:cNvPicPr>
          <p:nvPr/>
        </p:nvPicPr>
        <p:blipFill>
          <a:blip r:embed="rId4"/>
          <a:stretch>
            <a:fillRect/>
          </a:stretch>
        </p:blipFill>
        <p:spPr>
          <a:xfrm>
            <a:off x="4902200" y="205523"/>
            <a:ext cx="7024687" cy="62513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482600" y="2336800"/>
            <a:ext cx="3885208" cy="584775"/>
          </a:xfrm>
          <a:prstGeom prst="rect">
            <a:avLst/>
          </a:prstGeom>
        </p:spPr>
        <p:txBody>
          <a:bodyPr wrap="square">
            <a:spAutoFit/>
          </a:bodyPr>
          <a:lstStyle/>
          <a:p>
            <a:pPr marL="457200" indent="-457200">
              <a:buFont typeface="Arial" panose="020B0604020202020204" pitchFamily="34" charset="0"/>
              <a:buChar char="•"/>
            </a:pPr>
            <a:r>
              <a:rPr lang="en-GB" sz="3200" dirty="0" smtClean="0">
                <a:solidFill>
                  <a:schemeClr val="bg1"/>
                </a:solidFill>
              </a:rPr>
              <a:t>C# meets SQL</a:t>
            </a:r>
            <a:endParaRPr lang="en-GB" sz="3200" dirty="0">
              <a:solidFill>
                <a:schemeClr val="bg1"/>
              </a:solidFill>
            </a:endParaRPr>
          </a:p>
        </p:txBody>
      </p:sp>
      <p:sp>
        <p:nvSpPr>
          <p:cNvPr id="14" name="Rectangle 13"/>
          <p:cNvSpPr/>
          <p:nvPr/>
        </p:nvSpPr>
        <p:spPr>
          <a:xfrm>
            <a:off x="2444103" y="829568"/>
            <a:ext cx="1210589" cy="584775"/>
          </a:xfrm>
          <a:prstGeom prst="rect">
            <a:avLst/>
          </a:prstGeom>
        </p:spPr>
        <p:txBody>
          <a:bodyPr wrap="none">
            <a:spAutoFit/>
          </a:bodyPr>
          <a:lstStyle/>
          <a:p>
            <a:pPr algn="ctr"/>
            <a:r>
              <a:rPr lang="en-GB" sz="3200" dirty="0" smtClean="0">
                <a:solidFill>
                  <a:schemeClr val="bg1"/>
                </a:solidFill>
              </a:rPr>
              <a:t>U-SQL</a:t>
            </a:r>
            <a:endParaRPr lang="en-GB" sz="3200" dirty="0">
              <a:solidFill>
                <a:schemeClr val="bg1"/>
              </a:solidFill>
            </a:endParaRPr>
          </a:p>
        </p:txBody>
      </p:sp>
      <p:sp>
        <p:nvSpPr>
          <p:cNvPr id="15" name="Rectangle 14"/>
          <p:cNvSpPr/>
          <p:nvPr/>
        </p:nvSpPr>
        <p:spPr>
          <a:xfrm>
            <a:off x="482600" y="4181714"/>
            <a:ext cx="4025900" cy="584775"/>
          </a:xfrm>
          <a:prstGeom prst="rect">
            <a:avLst/>
          </a:prstGeom>
        </p:spPr>
        <p:txBody>
          <a:bodyPr wrap="square">
            <a:spAutoFit/>
          </a:bodyPr>
          <a:lstStyle/>
          <a:p>
            <a:pPr marL="457200" indent="-457200">
              <a:buFont typeface="Arial" panose="020B0604020202020204" pitchFamily="34" charset="0"/>
              <a:buChar char="•"/>
            </a:pPr>
            <a:r>
              <a:rPr lang="en-GB" sz="3200" dirty="0" smtClean="0">
                <a:solidFill>
                  <a:schemeClr val="bg1"/>
                </a:solidFill>
              </a:rPr>
              <a:t>VS Data Lake Tools</a:t>
            </a:r>
            <a:endParaRPr lang="en-GB" sz="3200" dirty="0">
              <a:solidFill>
                <a:schemeClr val="bg1"/>
              </a:solidFill>
            </a:endParaRPr>
          </a:p>
        </p:txBody>
      </p:sp>
      <p:sp>
        <p:nvSpPr>
          <p:cNvPr id="16" name="Rectangle 15"/>
          <p:cNvSpPr/>
          <p:nvPr/>
        </p:nvSpPr>
        <p:spPr>
          <a:xfrm>
            <a:off x="482600" y="3259257"/>
            <a:ext cx="4025900" cy="584775"/>
          </a:xfrm>
          <a:prstGeom prst="rect">
            <a:avLst/>
          </a:prstGeom>
        </p:spPr>
        <p:txBody>
          <a:bodyPr wrap="square">
            <a:spAutoFit/>
          </a:bodyPr>
          <a:lstStyle/>
          <a:p>
            <a:pPr marL="457200" indent="-457200">
              <a:buFont typeface="Arial" panose="020B0604020202020204" pitchFamily="34" charset="0"/>
              <a:buChar char="•"/>
            </a:pPr>
            <a:r>
              <a:rPr lang="en-GB" sz="3200" dirty="0" smtClean="0">
                <a:solidFill>
                  <a:schemeClr val="bg1"/>
                </a:solidFill>
              </a:rPr>
              <a:t>Natively Parallel</a:t>
            </a:r>
            <a:endParaRPr lang="en-GB" sz="3200" dirty="0">
              <a:solidFill>
                <a:schemeClr val="bg1"/>
              </a:solidFill>
            </a:endParaRPr>
          </a:p>
        </p:txBody>
      </p:sp>
      <p:sp>
        <p:nvSpPr>
          <p:cNvPr id="2" name="Rectangle 1"/>
          <p:cNvSpPr/>
          <p:nvPr/>
        </p:nvSpPr>
        <p:spPr>
          <a:xfrm>
            <a:off x="7464152" y="4181714"/>
            <a:ext cx="576064" cy="183390"/>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837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ABE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a:t>
            </a:r>
            <a:endParaRPr lang="en-GB" dirty="0"/>
          </a:p>
        </p:txBody>
      </p:sp>
    </p:spTree>
    <p:extLst>
      <p:ext uri="{BB962C8B-B14F-4D97-AF65-F5344CB8AC3E}">
        <p14:creationId xmlns:p14="http://schemas.microsoft.com/office/powerpoint/2010/main" val="72094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ABEC"/>
        </a:solidFill>
        <a:effectLst/>
      </p:bgPr>
    </p:bg>
    <p:spTree>
      <p:nvGrpSpPr>
        <p:cNvPr id="1" name=""/>
        <p:cNvGrpSpPr/>
        <p:nvPr/>
      </p:nvGrpSpPr>
      <p:grpSpPr>
        <a:xfrm>
          <a:off x="0" y="0"/>
          <a:ext cx="0" cy="0"/>
          <a:chOff x="0" y="0"/>
          <a:chExt cx="0" cy="0"/>
        </a:xfrm>
      </p:grpSpPr>
      <p:sp>
        <p:nvSpPr>
          <p:cNvPr id="5" name="Rounded Rectangle 4"/>
          <p:cNvSpPr/>
          <p:nvPr/>
        </p:nvSpPr>
        <p:spPr>
          <a:xfrm>
            <a:off x="6456040" y="3140968"/>
            <a:ext cx="4680520" cy="2664296"/>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6726070" y="3501008"/>
            <a:ext cx="4032448" cy="43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solidFill>
              </a:rPr>
              <a:t>External Table</a:t>
            </a:r>
            <a:endParaRPr lang="en-GB" dirty="0">
              <a:solidFill>
                <a:schemeClr val="accent1"/>
              </a:solidFill>
            </a:endParaRPr>
          </a:p>
        </p:txBody>
      </p:sp>
      <p:cxnSp>
        <p:nvCxnSpPr>
          <p:cNvPr id="9" name="Straight Connector 8"/>
          <p:cNvCxnSpPr>
            <a:stCxn id="6" idx="2"/>
          </p:cNvCxnSpPr>
          <p:nvPr/>
        </p:nvCxnSpPr>
        <p:spPr>
          <a:xfrm>
            <a:off x="8742294" y="3933056"/>
            <a:ext cx="0" cy="864096"/>
          </a:xfrm>
          <a:prstGeom prst="line">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6726070" y="4905164"/>
            <a:ext cx="4032448" cy="4320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solidFill>
              </a:rPr>
              <a:t>Warehouse Table</a:t>
            </a:r>
            <a:endParaRPr lang="en-GB" dirty="0">
              <a:solidFill>
                <a:schemeClr val="accent1"/>
              </a:solidFill>
            </a:endParaRPr>
          </a:p>
        </p:txBody>
      </p:sp>
      <p:sp>
        <p:nvSpPr>
          <p:cNvPr id="14" name="Rounded Rectangle 13"/>
          <p:cNvSpPr/>
          <p:nvPr/>
        </p:nvSpPr>
        <p:spPr>
          <a:xfrm>
            <a:off x="479376" y="476672"/>
            <a:ext cx="3528392" cy="1944216"/>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771964" y="5894411"/>
            <a:ext cx="6048672" cy="646331"/>
          </a:xfrm>
          <a:prstGeom prst="rect">
            <a:avLst/>
          </a:prstGeom>
        </p:spPr>
        <p:txBody>
          <a:bodyPr wrap="square">
            <a:spAutoFit/>
          </a:bodyPr>
          <a:lstStyle/>
          <a:p>
            <a:pPr algn="ctr"/>
            <a:r>
              <a:rPr lang="en-GB" sz="3600" dirty="0" smtClean="0">
                <a:solidFill>
                  <a:schemeClr val="bg1"/>
                </a:solidFill>
              </a:rPr>
              <a:t>Azure Data Warehouse</a:t>
            </a:r>
            <a:endParaRPr lang="en-GB" sz="3600" dirty="0">
              <a:solidFill>
                <a:schemeClr val="bg1"/>
              </a:solidFill>
            </a:endParaRPr>
          </a:p>
        </p:txBody>
      </p:sp>
      <p:sp>
        <p:nvSpPr>
          <p:cNvPr id="20" name="Rectangle 19"/>
          <p:cNvSpPr/>
          <p:nvPr/>
        </p:nvSpPr>
        <p:spPr>
          <a:xfrm>
            <a:off x="45164" y="2533010"/>
            <a:ext cx="4248472" cy="646331"/>
          </a:xfrm>
          <a:prstGeom prst="rect">
            <a:avLst/>
          </a:prstGeom>
        </p:spPr>
        <p:txBody>
          <a:bodyPr wrap="square">
            <a:spAutoFit/>
          </a:bodyPr>
          <a:lstStyle/>
          <a:p>
            <a:pPr algn="ctr"/>
            <a:r>
              <a:rPr lang="en-GB" sz="3600" dirty="0" smtClean="0">
                <a:solidFill>
                  <a:schemeClr val="bg1"/>
                </a:solidFill>
              </a:rPr>
              <a:t>Data Lake Store</a:t>
            </a:r>
            <a:endParaRPr lang="en-GB" sz="3600" dirty="0">
              <a:solidFill>
                <a:schemeClr val="bg1"/>
              </a:solidFill>
            </a:endParaRPr>
          </a:p>
        </p:txBody>
      </p:sp>
      <p:cxnSp>
        <p:nvCxnSpPr>
          <p:cNvPr id="26" name="Straight Connector 25"/>
          <p:cNvCxnSpPr>
            <a:endCxn id="6" idx="0"/>
          </p:cNvCxnSpPr>
          <p:nvPr/>
        </p:nvCxnSpPr>
        <p:spPr>
          <a:xfrm>
            <a:off x="8733293" y="2060848"/>
            <a:ext cx="9001" cy="1440160"/>
          </a:xfrm>
          <a:prstGeom prst="line">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4" idx="3"/>
          </p:cNvCxnSpPr>
          <p:nvPr/>
        </p:nvCxnSpPr>
        <p:spPr>
          <a:xfrm>
            <a:off x="4007768" y="1448780"/>
            <a:ext cx="4176464" cy="19015"/>
          </a:xfrm>
          <a:prstGeom prst="line">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95400" y="4905164"/>
            <a:ext cx="2880320" cy="1107996"/>
          </a:xfrm>
          <a:prstGeom prst="rect">
            <a:avLst/>
          </a:prstGeom>
        </p:spPr>
        <p:txBody>
          <a:bodyPr wrap="square">
            <a:spAutoFit/>
          </a:bodyPr>
          <a:lstStyle/>
          <a:p>
            <a:pPr algn="ctr"/>
            <a:r>
              <a:rPr lang="en-GB" sz="6600" b="1" dirty="0" smtClean="0">
                <a:solidFill>
                  <a:schemeClr val="bg1"/>
                </a:solidFill>
              </a:rPr>
              <a:t>TEL</a:t>
            </a:r>
            <a:endParaRPr lang="en-GB" sz="6600" b="1" dirty="0">
              <a:solidFill>
                <a:schemeClr val="bg1"/>
              </a:solidFill>
            </a:endParaRPr>
          </a:p>
        </p:txBody>
      </p:sp>
      <p:sp>
        <p:nvSpPr>
          <p:cNvPr id="34" name="Rectangle 33"/>
          <p:cNvSpPr/>
          <p:nvPr/>
        </p:nvSpPr>
        <p:spPr>
          <a:xfrm>
            <a:off x="4317554" y="641369"/>
            <a:ext cx="3501044" cy="646331"/>
          </a:xfrm>
          <a:prstGeom prst="rect">
            <a:avLst/>
          </a:prstGeom>
        </p:spPr>
        <p:txBody>
          <a:bodyPr wrap="square">
            <a:spAutoFit/>
          </a:bodyPr>
          <a:lstStyle/>
          <a:p>
            <a:pPr algn="ctr"/>
            <a:r>
              <a:rPr lang="en-GB" sz="3600" dirty="0" smtClean="0">
                <a:solidFill>
                  <a:schemeClr val="bg1"/>
                </a:solidFill>
              </a:rPr>
              <a:t>U-SQL</a:t>
            </a:r>
            <a:endParaRPr lang="en-GB" sz="3600" dirty="0">
              <a:solidFill>
                <a:schemeClr val="bg1"/>
              </a:solidFill>
            </a:endParaRPr>
          </a:p>
        </p:txBody>
      </p:sp>
      <p:pic>
        <p:nvPicPr>
          <p:cNvPr id="35" name="Picture 34"/>
          <p:cNvPicPr>
            <a:picLocks noChangeAspect="1"/>
          </p:cNvPicPr>
          <p:nvPr/>
        </p:nvPicPr>
        <p:blipFill rotWithShape="1">
          <a:blip r:embed="rId3"/>
          <a:srcRect l="27173" r="26976" b="37300"/>
          <a:stretch/>
        </p:blipFill>
        <p:spPr>
          <a:xfrm>
            <a:off x="2280622" y="641369"/>
            <a:ext cx="630537" cy="741940"/>
          </a:xfrm>
          <a:prstGeom prst="rect">
            <a:avLst/>
          </a:prstGeom>
        </p:spPr>
      </p:pic>
      <p:pic>
        <p:nvPicPr>
          <p:cNvPr id="36" name="Picture 35"/>
          <p:cNvPicPr>
            <a:picLocks noChangeAspect="1"/>
          </p:cNvPicPr>
          <p:nvPr/>
        </p:nvPicPr>
        <p:blipFill rotWithShape="1">
          <a:blip r:embed="rId3"/>
          <a:srcRect l="27173" r="26976" b="37300"/>
          <a:stretch/>
        </p:blipFill>
        <p:spPr>
          <a:xfrm>
            <a:off x="1516442" y="641369"/>
            <a:ext cx="630537" cy="741940"/>
          </a:xfrm>
          <a:prstGeom prst="rect">
            <a:avLst/>
          </a:prstGeom>
        </p:spPr>
      </p:pic>
      <p:pic>
        <p:nvPicPr>
          <p:cNvPr id="37" name="Picture 36"/>
          <p:cNvPicPr>
            <a:picLocks noChangeAspect="1"/>
          </p:cNvPicPr>
          <p:nvPr/>
        </p:nvPicPr>
        <p:blipFill rotWithShape="1">
          <a:blip r:embed="rId3"/>
          <a:srcRect l="27173" r="26976" b="37300"/>
          <a:stretch/>
        </p:blipFill>
        <p:spPr>
          <a:xfrm>
            <a:off x="771078" y="641369"/>
            <a:ext cx="630537" cy="741940"/>
          </a:xfrm>
          <a:prstGeom prst="rect">
            <a:avLst/>
          </a:prstGeom>
        </p:spPr>
      </p:pic>
      <p:pic>
        <p:nvPicPr>
          <p:cNvPr id="38" name="Picture 37"/>
          <p:cNvPicPr>
            <a:picLocks noChangeAspect="1"/>
          </p:cNvPicPr>
          <p:nvPr/>
        </p:nvPicPr>
        <p:blipFill rotWithShape="1">
          <a:blip r:embed="rId3"/>
          <a:srcRect l="27173" r="26976" b="37300"/>
          <a:stretch/>
        </p:blipFill>
        <p:spPr>
          <a:xfrm>
            <a:off x="3044802" y="641369"/>
            <a:ext cx="630537" cy="741940"/>
          </a:xfrm>
          <a:prstGeom prst="rect">
            <a:avLst/>
          </a:prstGeom>
        </p:spPr>
      </p:pic>
      <p:pic>
        <p:nvPicPr>
          <p:cNvPr id="39" name="Picture 38"/>
          <p:cNvPicPr>
            <a:picLocks noChangeAspect="1"/>
          </p:cNvPicPr>
          <p:nvPr/>
        </p:nvPicPr>
        <p:blipFill rotWithShape="1">
          <a:blip r:embed="rId3"/>
          <a:srcRect l="27173" r="26976" b="37300"/>
          <a:stretch/>
        </p:blipFill>
        <p:spPr>
          <a:xfrm>
            <a:off x="1143760" y="1383309"/>
            <a:ext cx="630537" cy="741940"/>
          </a:xfrm>
          <a:prstGeom prst="rect">
            <a:avLst/>
          </a:prstGeom>
        </p:spPr>
      </p:pic>
      <p:pic>
        <p:nvPicPr>
          <p:cNvPr id="40" name="Picture 39"/>
          <p:cNvPicPr>
            <a:picLocks noChangeAspect="1"/>
          </p:cNvPicPr>
          <p:nvPr/>
        </p:nvPicPr>
        <p:blipFill rotWithShape="1">
          <a:blip r:embed="rId3"/>
          <a:srcRect l="27173" r="26976" b="37300"/>
          <a:stretch/>
        </p:blipFill>
        <p:spPr>
          <a:xfrm>
            <a:off x="1965353" y="1383309"/>
            <a:ext cx="630537" cy="741940"/>
          </a:xfrm>
          <a:prstGeom prst="rect">
            <a:avLst/>
          </a:prstGeom>
        </p:spPr>
      </p:pic>
      <p:pic>
        <p:nvPicPr>
          <p:cNvPr id="41" name="Picture 40"/>
          <p:cNvPicPr>
            <a:picLocks noChangeAspect="1"/>
          </p:cNvPicPr>
          <p:nvPr/>
        </p:nvPicPr>
        <p:blipFill rotWithShape="1">
          <a:blip r:embed="rId3"/>
          <a:srcRect l="27173" r="26976" b="37300"/>
          <a:stretch/>
        </p:blipFill>
        <p:spPr>
          <a:xfrm>
            <a:off x="2729533" y="1383309"/>
            <a:ext cx="630537" cy="741940"/>
          </a:xfrm>
          <a:prstGeom prst="rect">
            <a:avLst/>
          </a:prstGeom>
        </p:spPr>
      </p:pic>
      <p:pic>
        <p:nvPicPr>
          <p:cNvPr id="42" name="Picture 41"/>
          <p:cNvPicPr>
            <a:picLocks noChangeAspect="1"/>
          </p:cNvPicPr>
          <p:nvPr/>
        </p:nvPicPr>
        <p:blipFill rotWithShape="1">
          <a:blip r:embed="rId3"/>
          <a:srcRect l="27173" r="26976" b="37300"/>
          <a:stretch/>
        </p:blipFill>
        <p:spPr>
          <a:xfrm>
            <a:off x="8243725" y="1042736"/>
            <a:ext cx="979135" cy="1152129"/>
          </a:xfrm>
          <a:prstGeom prst="rect">
            <a:avLst/>
          </a:prstGeom>
        </p:spPr>
      </p:pic>
    </p:spTree>
    <p:extLst>
      <p:ext uri="{BB962C8B-B14F-4D97-AF65-F5344CB8AC3E}">
        <p14:creationId xmlns:p14="http://schemas.microsoft.com/office/powerpoint/2010/main" val="100287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642303" y="2348880"/>
            <a:ext cx="2237948" cy="2237948"/>
          </a:xfrm>
          <a:prstGeom prst="rect">
            <a:avLst/>
          </a:prstGeom>
          <a:solidFill>
            <a:srgbClr val="006FBA"/>
          </a:solidFill>
          <a:ln w="38100">
            <a:solidFill>
              <a:schemeClr val="bg1"/>
            </a:solidFill>
          </a:ln>
        </p:spPr>
        <p:txBody>
          <a:bodyPr wrap="square" lIns="179285" tIns="134464" rtlCol="0">
            <a:noAutofit/>
          </a:bodyPr>
          <a:lstStyle>
            <a:defPPr>
              <a:defRPr lang="en-US"/>
            </a:defPPr>
            <a:lvl1pPr defTabSz="913949">
              <a:lnSpc>
                <a:spcPts val="2941"/>
              </a:lnSpc>
              <a:defRPr sz="2745">
                <a:solidFill>
                  <a:srgbClr val="FFFFFF"/>
                </a:solidFill>
                <a:latin typeface="Segoe UI Light"/>
              </a:defRPr>
            </a:lvl1pPr>
          </a:lstStyle>
          <a:p>
            <a:r>
              <a:rPr lang="en-US" sz="2000" dirty="0" smtClean="0"/>
              <a:t>Azure Data Warehouse</a:t>
            </a:r>
            <a:endParaRPr lang="en-US" sz="2000" dirty="0"/>
          </a:p>
        </p:txBody>
      </p:sp>
      <p:sp>
        <p:nvSpPr>
          <p:cNvPr id="3" name="TextBox 2"/>
          <p:cNvSpPr txBox="1"/>
          <p:nvPr/>
        </p:nvSpPr>
        <p:spPr>
          <a:xfrm>
            <a:off x="4946559" y="2348880"/>
            <a:ext cx="2237948" cy="2237948"/>
          </a:xfrm>
          <a:prstGeom prst="rect">
            <a:avLst/>
          </a:prstGeom>
          <a:solidFill>
            <a:srgbClr val="004D8B"/>
          </a:solidFill>
          <a:ln w="38100">
            <a:solidFill>
              <a:schemeClr val="bg1"/>
            </a:solidFill>
          </a:ln>
        </p:spPr>
        <p:txBody>
          <a:bodyPr wrap="square" lIns="179285" tIns="134464" rtlCol="0">
            <a:noAutofit/>
          </a:bodyPr>
          <a:lstStyle/>
          <a:p>
            <a:pPr defTabSz="913949">
              <a:lnSpc>
                <a:spcPts val="2941"/>
              </a:lnSpc>
            </a:pPr>
            <a:r>
              <a:rPr lang="en-US" sz="2000" dirty="0" smtClean="0">
                <a:solidFill>
                  <a:srgbClr val="FFFFFF"/>
                </a:solidFill>
                <a:latin typeface="Segoe UI Light"/>
              </a:rPr>
              <a:t>Azure Data Lakes</a:t>
            </a:r>
            <a:endParaRPr lang="en-US" sz="2000" dirty="0">
              <a:solidFill>
                <a:srgbClr val="FFFFFF"/>
              </a:solidFill>
              <a:latin typeface="Segoe UI Light"/>
            </a:endParaRPr>
          </a:p>
        </p:txBody>
      </p:sp>
      <p:sp>
        <p:nvSpPr>
          <p:cNvPr id="4" name="TextBox 3"/>
          <p:cNvSpPr txBox="1"/>
          <p:nvPr/>
        </p:nvSpPr>
        <p:spPr>
          <a:xfrm>
            <a:off x="7250815" y="2348880"/>
            <a:ext cx="2237948" cy="2237948"/>
          </a:xfrm>
          <a:prstGeom prst="rect">
            <a:avLst/>
          </a:prstGeom>
          <a:solidFill>
            <a:srgbClr val="002C5C"/>
          </a:solidFill>
          <a:ln w="38100">
            <a:solidFill>
              <a:schemeClr val="bg1"/>
            </a:solidFill>
          </a:ln>
        </p:spPr>
        <p:txBody>
          <a:bodyPr wrap="square" lIns="179285" tIns="134464" rtlCol="0">
            <a:noAutofit/>
          </a:bodyPr>
          <a:lstStyle/>
          <a:p>
            <a:pPr defTabSz="913949">
              <a:lnSpc>
                <a:spcPts val="2941"/>
              </a:lnSpc>
            </a:pPr>
            <a:r>
              <a:rPr lang="en-US" sz="2000" dirty="0" smtClean="0">
                <a:solidFill>
                  <a:srgbClr val="FFFFFF"/>
                </a:solidFill>
                <a:latin typeface="Segoe UI Light"/>
              </a:rPr>
              <a:t>The New BI Architecture</a:t>
            </a:r>
            <a:endParaRPr lang="en-US" sz="2000" dirty="0">
              <a:solidFill>
                <a:srgbClr val="FFFFFF"/>
              </a:solidFill>
              <a:latin typeface="Segoe UI Light"/>
            </a:endParaRPr>
          </a:p>
        </p:txBody>
      </p:sp>
      <p:sp>
        <p:nvSpPr>
          <p:cNvPr id="5" name="TextBox 4"/>
          <p:cNvSpPr txBox="1"/>
          <p:nvPr/>
        </p:nvSpPr>
        <p:spPr>
          <a:xfrm>
            <a:off x="338047" y="2348880"/>
            <a:ext cx="2237948" cy="2237948"/>
          </a:xfrm>
          <a:prstGeom prst="rect">
            <a:avLst/>
          </a:prstGeom>
          <a:solidFill>
            <a:srgbClr val="002C5C"/>
          </a:solidFill>
          <a:ln w="38100">
            <a:solidFill>
              <a:schemeClr val="bg1"/>
            </a:solidFill>
          </a:ln>
        </p:spPr>
        <p:txBody>
          <a:bodyPr wrap="square" lIns="179285" tIns="134464" rtlCol="0">
            <a:noAutofit/>
          </a:bodyPr>
          <a:lstStyle/>
          <a:p>
            <a:pPr defTabSz="913949">
              <a:lnSpc>
                <a:spcPts val="2941"/>
              </a:lnSpc>
            </a:pPr>
            <a:r>
              <a:rPr lang="en-US" sz="2000" dirty="0" smtClean="0">
                <a:solidFill>
                  <a:srgbClr val="FFFFFF"/>
                </a:solidFill>
                <a:latin typeface="Segoe UI Light"/>
              </a:rPr>
              <a:t>Why Cloud?</a:t>
            </a:r>
          </a:p>
          <a:p>
            <a:pPr defTabSz="913949">
              <a:lnSpc>
                <a:spcPts val="2941"/>
              </a:lnSpc>
            </a:pPr>
            <a:endParaRPr lang="en-US" dirty="0" smtClean="0">
              <a:solidFill>
                <a:srgbClr val="FFFFFF"/>
              </a:solidFill>
              <a:latin typeface="Segoe UI Light"/>
            </a:endParaRPr>
          </a:p>
          <a:p>
            <a:pPr defTabSz="913949">
              <a:lnSpc>
                <a:spcPts val="2941"/>
              </a:lnSpc>
            </a:pPr>
            <a:endParaRPr lang="en-US" dirty="0">
              <a:solidFill>
                <a:srgbClr val="FFFFFF"/>
              </a:solidFill>
              <a:latin typeface="Segoe UI Light"/>
            </a:endParaRPr>
          </a:p>
        </p:txBody>
      </p:sp>
    </p:spTree>
    <p:extLst>
      <p:ext uri="{BB962C8B-B14F-4D97-AF65-F5344CB8AC3E}">
        <p14:creationId xmlns:p14="http://schemas.microsoft.com/office/powerpoint/2010/main" val="370461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4288" y="749306"/>
            <a:ext cx="2378428" cy="1200329"/>
          </a:xfrm>
          <a:prstGeom prst="rect">
            <a:avLst/>
          </a:prstGeom>
        </p:spPr>
        <p:txBody>
          <a:bodyPr wrap="square">
            <a:spAutoFit/>
          </a:bodyPr>
          <a:lstStyle/>
          <a:p>
            <a:pPr algn="ctr"/>
            <a:r>
              <a:rPr lang="en-GB" sz="3600" dirty="0" smtClean="0">
                <a:solidFill>
                  <a:schemeClr val="bg1"/>
                </a:solidFill>
              </a:rPr>
              <a:t>Data Lake Store</a:t>
            </a:r>
            <a:endParaRPr lang="en-GB" sz="3600" dirty="0">
              <a:solidFill>
                <a:schemeClr val="bg1"/>
              </a:solidFill>
            </a:endParaRPr>
          </a:p>
        </p:txBody>
      </p:sp>
      <p:cxnSp>
        <p:nvCxnSpPr>
          <p:cNvPr id="26" name="Straight Connector 25"/>
          <p:cNvCxnSpPr/>
          <p:nvPr/>
        </p:nvCxnSpPr>
        <p:spPr>
          <a:xfrm>
            <a:off x="8733293" y="2060848"/>
            <a:ext cx="9001" cy="1440160"/>
          </a:xfrm>
          <a:prstGeom prst="line">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007768" y="1448780"/>
            <a:ext cx="4176464" cy="19015"/>
          </a:xfrm>
          <a:prstGeom prst="line">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rotWithShape="1">
          <a:blip r:embed="rId3">
            <a:clrChange>
              <a:clrFrom>
                <a:srgbClr val="00ABEC"/>
              </a:clrFrom>
              <a:clrTo>
                <a:srgbClr val="00ABEC">
                  <a:alpha val="0"/>
                </a:srgbClr>
              </a:clrTo>
            </a:clrChange>
          </a:blip>
          <a:srcRect l="747" r="1"/>
          <a:stretch/>
        </p:blipFill>
        <p:spPr>
          <a:xfrm>
            <a:off x="-947701" y="404664"/>
            <a:ext cx="5122406" cy="1832866"/>
          </a:xfrm>
          <a:prstGeom prst="rect">
            <a:avLst/>
          </a:prstGeom>
        </p:spPr>
      </p:pic>
      <p:sp>
        <p:nvSpPr>
          <p:cNvPr id="22" name="TextBox 21"/>
          <p:cNvSpPr txBox="1"/>
          <p:nvPr/>
        </p:nvSpPr>
        <p:spPr>
          <a:xfrm>
            <a:off x="8616280" y="4725144"/>
            <a:ext cx="3331858" cy="1446550"/>
          </a:xfrm>
          <a:prstGeom prst="rect">
            <a:avLst/>
          </a:prstGeom>
          <a:noFill/>
        </p:spPr>
        <p:txBody>
          <a:bodyPr wrap="square" rtlCol="0">
            <a:spAutoFit/>
          </a:bodyPr>
          <a:lstStyle/>
          <a:p>
            <a:r>
              <a:rPr lang="en-GB" sz="4400" dirty="0" smtClean="0">
                <a:solidFill>
                  <a:schemeClr val="bg1"/>
                </a:solidFill>
              </a:rPr>
              <a:t>Data</a:t>
            </a:r>
          </a:p>
          <a:p>
            <a:r>
              <a:rPr lang="en-GB" sz="4400" dirty="0" smtClean="0">
                <a:solidFill>
                  <a:schemeClr val="bg1"/>
                </a:solidFill>
              </a:rPr>
              <a:t>Warehouse</a:t>
            </a:r>
          </a:p>
        </p:txBody>
      </p:sp>
      <p:pic>
        <p:nvPicPr>
          <p:cNvPr id="23" name="Picture 22"/>
          <p:cNvPicPr>
            <a:picLocks noChangeAspect="1"/>
          </p:cNvPicPr>
          <p:nvPr/>
        </p:nvPicPr>
        <p:blipFill>
          <a:blip r:embed="rId4"/>
          <a:stretch>
            <a:fillRect/>
          </a:stretch>
        </p:blipFill>
        <p:spPr>
          <a:xfrm>
            <a:off x="7123260" y="4691795"/>
            <a:ext cx="1484666" cy="1479899"/>
          </a:xfrm>
          <a:prstGeom prst="rect">
            <a:avLst/>
          </a:prstGeom>
        </p:spPr>
      </p:pic>
      <p:sp>
        <p:nvSpPr>
          <p:cNvPr id="24" name="Rectangle 23"/>
          <p:cNvSpPr/>
          <p:nvPr/>
        </p:nvSpPr>
        <p:spPr>
          <a:xfrm>
            <a:off x="3573679" y="795472"/>
            <a:ext cx="2880320" cy="1107996"/>
          </a:xfrm>
          <a:prstGeom prst="rect">
            <a:avLst/>
          </a:prstGeom>
        </p:spPr>
        <p:txBody>
          <a:bodyPr wrap="square">
            <a:spAutoFit/>
          </a:bodyPr>
          <a:lstStyle/>
          <a:p>
            <a:pPr algn="ctr"/>
            <a:r>
              <a:rPr lang="en-GB" sz="6600" b="1" dirty="0" smtClean="0">
                <a:solidFill>
                  <a:schemeClr val="bg1"/>
                </a:solidFill>
              </a:rPr>
              <a:t>TEL</a:t>
            </a:r>
            <a:endParaRPr lang="en-GB" sz="6600" b="1" dirty="0">
              <a:solidFill>
                <a:schemeClr val="bg1"/>
              </a:solidFill>
            </a:endParaRPr>
          </a:p>
        </p:txBody>
      </p:sp>
      <p:sp>
        <p:nvSpPr>
          <p:cNvPr id="25" name="Rectangle 24"/>
          <p:cNvSpPr/>
          <p:nvPr/>
        </p:nvSpPr>
        <p:spPr>
          <a:xfrm>
            <a:off x="4511824" y="4894421"/>
            <a:ext cx="2880320" cy="1107996"/>
          </a:xfrm>
          <a:prstGeom prst="rect">
            <a:avLst/>
          </a:prstGeom>
        </p:spPr>
        <p:txBody>
          <a:bodyPr wrap="square">
            <a:spAutoFit/>
          </a:bodyPr>
          <a:lstStyle/>
          <a:p>
            <a:pPr algn="ctr"/>
            <a:r>
              <a:rPr lang="en-GB" sz="6600" b="1" dirty="0" smtClean="0">
                <a:solidFill>
                  <a:schemeClr val="bg1"/>
                </a:solidFill>
              </a:rPr>
              <a:t>ELT</a:t>
            </a:r>
            <a:endParaRPr lang="en-GB" sz="6600" b="1" dirty="0">
              <a:solidFill>
                <a:schemeClr val="bg1"/>
              </a:solidFill>
            </a:endParaRPr>
          </a:p>
        </p:txBody>
      </p:sp>
      <p:sp>
        <p:nvSpPr>
          <p:cNvPr id="28" name="Rectangle 27"/>
          <p:cNvSpPr/>
          <p:nvPr/>
        </p:nvSpPr>
        <p:spPr>
          <a:xfrm>
            <a:off x="6600056" y="692696"/>
            <a:ext cx="5112568" cy="1446550"/>
          </a:xfrm>
          <a:prstGeom prst="rect">
            <a:avLst/>
          </a:prstGeom>
        </p:spPr>
        <p:txBody>
          <a:bodyPr wrap="square">
            <a:spAutoFit/>
          </a:bodyPr>
          <a:lstStyle/>
          <a:p>
            <a:pPr algn="ctr"/>
            <a:r>
              <a:rPr lang="en-GB" sz="4400" dirty="0" smtClean="0">
                <a:solidFill>
                  <a:schemeClr val="bg1"/>
                </a:solidFill>
              </a:rPr>
              <a:t>Scales for each job independently</a:t>
            </a:r>
            <a:endParaRPr lang="en-GB" sz="4400" dirty="0">
              <a:solidFill>
                <a:schemeClr val="bg1"/>
              </a:solidFill>
            </a:endParaRPr>
          </a:p>
        </p:txBody>
      </p:sp>
      <p:sp>
        <p:nvSpPr>
          <p:cNvPr id="30" name="Rectangle 29"/>
          <p:cNvSpPr/>
          <p:nvPr/>
        </p:nvSpPr>
        <p:spPr>
          <a:xfrm>
            <a:off x="623392" y="4708469"/>
            <a:ext cx="3818465" cy="1446550"/>
          </a:xfrm>
          <a:prstGeom prst="rect">
            <a:avLst/>
          </a:prstGeom>
        </p:spPr>
        <p:txBody>
          <a:bodyPr wrap="square">
            <a:spAutoFit/>
          </a:bodyPr>
          <a:lstStyle/>
          <a:p>
            <a:pPr algn="ctr"/>
            <a:r>
              <a:rPr lang="en-GB" sz="4400" dirty="0" smtClean="0">
                <a:solidFill>
                  <a:schemeClr val="bg1"/>
                </a:solidFill>
              </a:rPr>
              <a:t>Scales as a system</a:t>
            </a:r>
            <a:endParaRPr lang="en-GB" sz="4400" dirty="0">
              <a:solidFill>
                <a:schemeClr val="bg1"/>
              </a:solidFill>
            </a:endParaRPr>
          </a:p>
        </p:txBody>
      </p:sp>
    </p:spTree>
    <p:extLst>
      <p:ext uri="{BB962C8B-B14F-4D97-AF65-F5344CB8AC3E}">
        <p14:creationId xmlns:p14="http://schemas.microsoft.com/office/powerpoint/2010/main" val="392516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8733293" y="2060848"/>
            <a:ext cx="9001" cy="1440160"/>
          </a:xfrm>
          <a:prstGeom prst="line">
            <a:avLst/>
          </a:prstGeom>
          <a:ln w="381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143672" y="2060848"/>
            <a:ext cx="5957580" cy="2215991"/>
          </a:xfrm>
          <a:prstGeom prst="rect">
            <a:avLst/>
          </a:prstGeom>
        </p:spPr>
        <p:txBody>
          <a:bodyPr wrap="square">
            <a:spAutoFit/>
          </a:bodyPr>
          <a:lstStyle/>
          <a:p>
            <a:pPr algn="ctr"/>
            <a:r>
              <a:rPr lang="en-GB" sz="13800" b="1" dirty="0" smtClean="0">
                <a:solidFill>
                  <a:schemeClr val="bg1"/>
                </a:solidFill>
              </a:rPr>
              <a:t>TELT</a:t>
            </a:r>
            <a:endParaRPr lang="en-GB" sz="13800" b="1" dirty="0">
              <a:solidFill>
                <a:schemeClr val="bg1"/>
              </a:solidFill>
            </a:endParaRPr>
          </a:p>
        </p:txBody>
      </p:sp>
    </p:spTree>
    <p:extLst>
      <p:ext uri="{BB962C8B-B14F-4D97-AF65-F5344CB8AC3E}">
        <p14:creationId xmlns:p14="http://schemas.microsoft.com/office/powerpoint/2010/main" val="25092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35560" y="260648"/>
            <a:ext cx="7281962" cy="64182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5821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36" y="188640"/>
            <a:ext cx="10515600" cy="1368152"/>
          </a:xfrm>
        </p:spPr>
        <p:txBody>
          <a:bodyPr/>
          <a:lstStyle/>
          <a:p>
            <a:r>
              <a:rPr lang="en-GB" sz="6600" b="1" dirty="0" smtClean="0"/>
              <a:t>What’s </a:t>
            </a:r>
            <a:r>
              <a:rPr lang="en-GB" sz="6600" b="1" dirty="0"/>
              <a:t>Missing?</a:t>
            </a:r>
            <a:endParaRPr lang="en-GB" sz="2800" b="1" dirty="0"/>
          </a:p>
        </p:txBody>
      </p:sp>
      <p:sp>
        <p:nvSpPr>
          <p:cNvPr id="3" name="Rectangle 2"/>
          <p:cNvSpPr/>
          <p:nvPr/>
        </p:nvSpPr>
        <p:spPr>
          <a:xfrm>
            <a:off x="3287688" y="1747629"/>
            <a:ext cx="6096000" cy="830997"/>
          </a:xfrm>
          <a:prstGeom prst="rect">
            <a:avLst/>
          </a:prstGeom>
        </p:spPr>
        <p:txBody>
          <a:bodyPr>
            <a:spAutoFit/>
          </a:bodyPr>
          <a:lstStyle/>
          <a:p>
            <a:r>
              <a:rPr lang="en-GB" dirty="0"/>
              <a:t/>
            </a:r>
            <a:br>
              <a:rPr lang="en-GB" dirty="0"/>
            </a:br>
            <a:endParaRPr lang="en-GB" dirty="0"/>
          </a:p>
        </p:txBody>
      </p:sp>
      <p:sp>
        <p:nvSpPr>
          <p:cNvPr id="4" name="Rectangle 3"/>
          <p:cNvSpPr/>
          <p:nvPr/>
        </p:nvSpPr>
        <p:spPr>
          <a:xfrm>
            <a:off x="839416" y="1886128"/>
            <a:ext cx="9577064" cy="3970318"/>
          </a:xfrm>
          <a:prstGeom prst="rect">
            <a:avLst/>
          </a:prstGeom>
        </p:spPr>
        <p:txBody>
          <a:bodyPr wrap="square">
            <a:spAutoFit/>
          </a:bodyPr>
          <a:lstStyle/>
          <a:p>
            <a:pPr marL="342900" indent="-342900">
              <a:buFont typeface="Arial" panose="020B0604020202020204" pitchFamily="34" charset="0"/>
              <a:buChar char="•"/>
            </a:pPr>
            <a:r>
              <a:rPr lang="en-GB" sz="3600" dirty="0" err="1" smtClean="0">
                <a:solidFill>
                  <a:schemeClr val="bg1"/>
                </a:solidFill>
              </a:rPr>
              <a:t>Polybase</a:t>
            </a:r>
            <a:r>
              <a:rPr lang="en-GB" sz="3600" dirty="0" smtClean="0">
                <a:solidFill>
                  <a:schemeClr val="bg1"/>
                </a:solidFill>
              </a:rPr>
              <a:t> </a:t>
            </a:r>
            <a:r>
              <a:rPr lang="en-GB" sz="3600" dirty="0">
                <a:solidFill>
                  <a:schemeClr val="bg1"/>
                </a:solidFill>
              </a:rPr>
              <a:t>over Data Lake </a:t>
            </a:r>
            <a:r>
              <a:rPr lang="en-GB" sz="3600" dirty="0" smtClean="0">
                <a:solidFill>
                  <a:schemeClr val="bg1"/>
                </a:solidFill>
              </a:rPr>
              <a:t>Store</a:t>
            </a:r>
          </a:p>
          <a:p>
            <a:endParaRPr lang="en-GB" sz="3600" dirty="0" smtClean="0">
              <a:solidFill>
                <a:schemeClr val="bg1"/>
              </a:solidFill>
            </a:endParaRPr>
          </a:p>
          <a:p>
            <a:pPr marL="342900" indent="-342900">
              <a:buFont typeface="Arial" panose="020B0604020202020204" pitchFamily="34" charset="0"/>
              <a:buChar char="•"/>
            </a:pPr>
            <a:r>
              <a:rPr lang="en-GB" sz="3600" dirty="0" smtClean="0">
                <a:solidFill>
                  <a:schemeClr val="bg1"/>
                </a:solidFill>
              </a:rPr>
              <a:t>Azure </a:t>
            </a:r>
            <a:r>
              <a:rPr lang="en-GB" sz="3600" dirty="0">
                <a:solidFill>
                  <a:schemeClr val="bg1"/>
                </a:solidFill>
              </a:rPr>
              <a:t>DW as U-SQL </a:t>
            </a:r>
            <a:r>
              <a:rPr lang="en-GB" sz="3600" dirty="0" smtClean="0">
                <a:solidFill>
                  <a:schemeClr val="bg1"/>
                </a:solidFill>
              </a:rPr>
              <a:t>Destination</a:t>
            </a:r>
          </a:p>
          <a:p>
            <a:pPr marL="342900" indent="-342900">
              <a:buFont typeface="Arial" panose="020B0604020202020204" pitchFamily="34" charset="0"/>
              <a:buChar char="•"/>
            </a:pPr>
            <a:endParaRPr lang="en-GB" sz="3600" dirty="0" smtClean="0">
              <a:solidFill>
                <a:schemeClr val="bg1"/>
              </a:solidFill>
            </a:endParaRPr>
          </a:p>
          <a:p>
            <a:pPr marL="342900" indent="-342900">
              <a:buFont typeface="Arial" panose="020B0604020202020204" pitchFamily="34" charset="0"/>
              <a:buChar char="•"/>
            </a:pPr>
            <a:r>
              <a:rPr lang="en-GB" sz="3600" dirty="0" smtClean="0">
                <a:solidFill>
                  <a:schemeClr val="bg1"/>
                </a:solidFill>
              </a:rPr>
              <a:t>Upload </a:t>
            </a:r>
            <a:r>
              <a:rPr lang="en-GB" sz="3600" dirty="0">
                <a:solidFill>
                  <a:schemeClr val="bg1"/>
                </a:solidFill>
              </a:rPr>
              <a:t>to Data Lake </a:t>
            </a:r>
            <a:r>
              <a:rPr lang="en-GB" sz="3600" dirty="0" smtClean="0">
                <a:solidFill>
                  <a:schemeClr val="bg1"/>
                </a:solidFill>
              </a:rPr>
              <a:t>Store Component</a:t>
            </a:r>
          </a:p>
          <a:p>
            <a:pPr marL="342900" indent="-342900">
              <a:buFont typeface="Arial" panose="020B0604020202020204" pitchFamily="34" charset="0"/>
              <a:buChar char="•"/>
            </a:pPr>
            <a:endParaRPr lang="en-GB" sz="3600" dirty="0">
              <a:solidFill>
                <a:schemeClr val="bg1"/>
              </a:solidFill>
            </a:endParaRPr>
          </a:p>
          <a:p>
            <a:pPr marL="342900" indent="-342900">
              <a:buFont typeface="Arial" panose="020B0604020202020204" pitchFamily="34" charset="0"/>
              <a:buChar char="•"/>
            </a:pPr>
            <a:r>
              <a:rPr lang="en-GB" sz="3600" dirty="0" smtClean="0">
                <a:solidFill>
                  <a:schemeClr val="bg1"/>
                </a:solidFill>
              </a:rPr>
              <a:t>Azure DW Development Tools</a:t>
            </a:r>
            <a:endParaRPr lang="en-GB" sz="3600" dirty="0">
              <a:solidFill>
                <a:schemeClr val="bg1"/>
              </a:solidFill>
            </a:endParaRPr>
          </a:p>
        </p:txBody>
      </p:sp>
    </p:spTree>
    <p:extLst>
      <p:ext uri="{BB962C8B-B14F-4D97-AF65-F5344CB8AC3E}">
        <p14:creationId xmlns:p14="http://schemas.microsoft.com/office/powerpoint/2010/main" val="90778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642303" y="2348880"/>
            <a:ext cx="2237948" cy="2237948"/>
          </a:xfrm>
          <a:prstGeom prst="rect">
            <a:avLst/>
          </a:prstGeom>
          <a:solidFill>
            <a:srgbClr val="006FBA"/>
          </a:solidFill>
          <a:ln w="38100">
            <a:solidFill>
              <a:schemeClr val="bg1"/>
            </a:solidFill>
          </a:ln>
        </p:spPr>
        <p:txBody>
          <a:bodyPr wrap="square" lIns="179285" tIns="134464" rtlCol="0">
            <a:noAutofit/>
          </a:bodyPr>
          <a:lstStyle>
            <a:defPPr>
              <a:defRPr lang="en-US"/>
            </a:defPPr>
            <a:lvl1pPr defTabSz="913949">
              <a:lnSpc>
                <a:spcPts val="2941"/>
              </a:lnSpc>
              <a:defRPr sz="2745">
                <a:solidFill>
                  <a:srgbClr val="FFFFFF"/>
                </a:solidFill>
                <a:latin typeface="Segoe UI Light"/>
              </a:defRPr>
            </a:lvl1pPr>
          </a:lstStyle>
          <a:p>
            <a:r>
              <a:rPr lang="en-US" sz="2000" dirty="0" smtClean="0"/>
              <a:t>Azure Data Warehouse</a:t>
            </a:r>
            <a:endParaRPr lang="en-US" sz="2000" dirty="0"/>
          </a:p>
        </p:txBody>
      </p:sp>
      <p:sp>
        <p:nvSpPr>
          <p:cNvPr id="3" name="TextBox 2"/>
          <p:cNvSpPr txBox="1"/>
          <p:nvPr/>
        </p:nvSpPr>
        <p:spPr>
          <a:xfrm>
            <a:off x="4946559" y="2348880"/>
            <a:ext cx="2237948" cy="2237948"/>
          </a:xfrm>
          <a:prstGeom prst="rect">
            <a:avLst/>
          </a:prstGeom>
          <a:solidFill>
            <a:srgbClr val="004D8B"/>
          </a:solidFill>
          <a:ln w="38100">
            <a:solidFill>
              <a:schemeClr val="bg1"/>
            </a:solidFill>
          </a:ln>
        </p:spPr>
        <p:txBody>
          <a:bodyPr wrap="square" lIns="179285" tIns="134464" rtlCol="0">
            <a:noAutofit/>
          </a:bodyPr>
          <a:lstStyle/>
          <a:p>
            <a:pPr defTabSz="913949">
              <a:lnSpc>
                <a:spcPts val="2941"/>
              </a:lnSpc>
            </a:pPr>
            <a:r>
              <a:rPr lang="en-US" sz="2000" dirty="0" smtClean="0">
                <a:solidFill>
                  <a:srgbClr val="FFFFFF"/>
                </a:solidFill>
                <a:latin typeface="Segoe UI Light"/>
              </a:rPr>
              <a:t>Azure Data Lakes</a:t>
            </a:r>
            <a:endParaRPr lang="en-US" sz="2000" dirty="0">
              <a:solidFill>
                <a:srgbClr val="FFFFFF"/>
              </a:solidFill>
              <a:latin typeface="Segoe UI Light"/>
            </a:endParaRPr>
          </a:p>
        </p:txBody>
      </p:sp>
      <p:sp>
        <p:nvSpPr>
          <p:cNvPr id="4" name="TextBox 3"/>
          <p:cNvSpPr txBox="1"/>
          <p:nvPr/>
        </p:nvSpPr>
        <p:spPr>
          <a:xfrm>
            <a:off x="7250815" y="2348880"/>
            <a:ext cx="2237948" cy="2237948"/>
          </a:xfrm>
          <a:prstGeom prst="rect">
            <a:avLst/>
          </a:prstGeom>
          <a:solidFill>
            <a:srgbClr val="002C5C"/>
          </a:solidFill>
          <a:ln w="38100">
            <a:solidFill>
              <a:schemeClr val="bg1"/>
            </a:solidFill>
          </a:ln>
        </p:spPr>
        <p:txBody>
          <a:bodyPr wrap="square" lIns="179285" tIns="134464" rtlCol="0">
            <a:noAutofit/>
          </a:bodyPr>
          <a:lstStyle/>
          <a:p>
            <a:pPr defTabSz="913949">
              <a:lnSpc>
                <a:spcPts val="2941"/>
              </a:lnSpc>
            </a:pPr>
            <a:r>
              <a:rPr lang="en-US" sz="2000" dirty="0" smtClean="0">
                <a:solidFill>
                  <a:srgbClr val="FFFFFF"/>
                </a:solidFill>
                <a:latin typeface="Segoe UI Light"/>
              </a:rPr>
              <a:t>The New BI Architecture</a:t>
            </a:r>
            <a:endParaRPr lang="en-US" sz="2000" dirty="0">
              <a:solidFill>
                <a:srgbClr val="FFFFFF"/>
              </a:solidFill>
              <a:latin typeface="Segoe UI Light"/>
            </a:endParaRPr>
          </a:p>
        </p:txBody>
      </p:sp>
      <p:sp>
        <p:nvSpPr>
          <p:cNvPr id="5" name="TextBox 4"/>
          <p:cNvSpPr txBox="1"/>
          <p:nvPr/>
        </p:nvSpPr>
        <p:spPr>
          <a:xfrm>
            <a:off x="338047" y="2348880"/>
            <a:ext cx="2237948" cy="2237948"/>
          </a:xfrm>
          <a:prstGeom prst="rect">
            <a:avLst/>
          </a:prstGeom>
          <a:solidFill>
            <a:srgbClr val="002C5C"/>
          </a:solidFill>
          <a:ln w="38100">
            <a:solidFill>
              <a:schemeClr val="bg1"/>
            </a:solidFill>
          </a:ln>
        </p:spPr>
        <p:txBody>
          <a:bodyPr wrap="square" lIns="179285" tIns="134464" rtlCol="0">
            <a:noAutofit/>
          </a:bodyPr>
          <a:lstStyle/>
          <a:p>
            <a:pPr defTabSz="913949">
              <a:lnSpc>
                <a:spcPts val="2941"/>
              </a:lnSpc>
            </a:pPr>
            <a:r>
              <a:rPr lang="en-US" sz="2000" dirty="0" smtClean="0">
                <a:solidFill>
                  <a:srgbClr val="FFFFFF"/>
                </a:solidFill>
                <a:latin typeface="Segoe UI Light"/>
              </a:rPr>
              <a:t>Why Cloud?</a:t>
            </a:r>
          </a:p>
          <a:p>
            <a:pPr defTabSz="913949">
              <a:lnSpc>
                <a:spcPts val="2941"/>
              </a:lnSpc>
            </a:pPr>
            <a:endParaRPr lang="en-US" dirty="0" smtClean="0">
              <a:solidFill>
                <a:srgbClr val="FFFFFF"/>
              </a:solidFill>
              <a:latin typeface="Segoe UI Light"/>
            </a:endParaRPr>
          </a:p>
          <a:p>
            <a:pPr defTabSz="913949">
              <a:lnSpc>
                <a:spcPts val="2941"/>
              </a:lnSpc>
            </a:pPr>
            <a:endParaRPr lang="en-US" dirty="0">
              <a:solidFill>
                <a:srgbClr val="FFFFFF"/>
              </a:solidFill>
              <a:latin typeface="Segoe UI Light"/>
            </a:endParaRPr>
          </a:p>
        </p:txBody>
      </p:sp>
      <p:sp>
        <p:nvSpPr>
          <p:cNvPr id="6" name="TextBox 5"/>
          <p:cNvSpPr txBox="1"/>
          <p:nvPr/>
        </p:nvSpPr>
        <p:spPr>
          <a:xfrm>
            <a:off x="9552384" y="2348880"/>
            <a:ext cx="2237948" cy="2237948"/>
          </a:xfrm>
          <a:prstGeom prst="rect">
            <a:avLst/>
          </a:prstGeom>
          <a:solidFill>
            <a:srgbClr val="006FBA"/>
          </a:solidFill>
          <a:ln w="38100">
            <a:solidFill>
              <a:schemeClr val="bg1"/>
            </a:solidFill>
          </a:ln>
        </p:spPr>
        <p:txBody>
          <a:bodyPr wrap="square" lIns="179285" tIns="134464" rtlCol="0">
            <a:noAutofit/>
          </a:bodyPr>
          <a:lstStyle/>
          <a:p>
            <a:pPr defTabSz="913949">
              <a:lnSpc>
                <a:spcPts val="2941"/>
              </a:lnSpc>
            </a:pPr>
            <a:r>
              <a:rPr lang="en-US" sz="2000" dirty="0" smtClean="0">
                <a:solidFill>
                  <a:srgbClr val="FFFFFF"/>
                </a:solidFill>
                <a:latin typeface="Segoe UI Light"/>
              </a:rPr>
              <a:t>Q &amp; A</a:t>
            </a:r>
            <a:endParaRPr lang="en-US" sz="2000" dirty="0">
              <a:solidFill>
                <a:srgbClr val="FFFFFF"/>
              </a:solidFill>
              <a:latin typeface="Segoe UI Light"/>
            </a:endParaRPr>
          </a:p>
        </p:txBody>
      </p:sp>
    </p:spTree>
    <p:extLst>
      <p:ext uri="{BB962C8B-B14F-4D97-AF65-F5344CB8AC3E}">
        <p14:creationId xmlns:p14="http://schemas.microsoft.com/office/powerpoint/2010/main" val="111186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614687570"/>
              </p:ext>
            </p:extLst>
          </p:nvPr>
        </p:nvGraphicFramePr>
        <p:xfrm>
          <a:off x="839416" y="332656"/>
          <a:ext cx="10585176" cy="626469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6200000">
            <a:off x="-1378023" y="2694112"/>
            <a:ext cx="4176464" cy="461665"/>
          </a:xfrm>
          <a:prstGeom prst="rect">
            <a:avLst/>
          </a:prstGeom>
          <a:noFill/>
        </p:spPr>
        <p:txBody>
          <a:bodyPr wrap="square" rtlCol="0">
            <a:spAutoFit/>
          </a:bodyPr>
          <a:lstStyle/>
          <a:p>
            <a:r>
              <a:rPr lang="en-GB" b="1" dirty="0" smtClean="0">
                <a:solidFill>
                  <a:schemeClr val="bg1"/>
                </a:solidFill>
              </a:rPr>
              <a:t>Management Responsibility</a:t>
            </a:r>
            <a:endParaRPr lang="en-GB" b="1" dirty="0">
              <a:solidFill>
                <a:schemeClr val="bg1"/>
              </a:solidFill>
            </a:endParaRPr>
          </a:p>
        </p:txBody>
      </p:sp>
      <p:sp>
        <p:nvSpPr>
          <p:cNvPr id="9" name="Rectangle 8"/>
          <p:cNvSpPr/>
          <p:nvPr/>
        </p:nvSpPr>
        <p:spPr>
          <a:xfrm>
            <a:off x="5973888" y="6284268"/>
            <a:ext cx="144016" cy="144016"/>
          </a:xfrm>
          <a:prstGeom prst="rect">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238167" y="6277289"/>
            <a:ext cx="144016" cy="144016"/>
          </a:xfrm>
          <a:prstGeom prst="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7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1344" y="2852936"/>
            <a:ext cx="11854837" cy="1569660"/>
          </a:xfrm>
          <a:prstGeom prst="rect">
            <a:avLst/>
          </a:prstGeom>
        </p:spPr>
        <p:txBody>
          <a:bodyPr wrap="square">
            <a:spAutoFit/>
          </a:bodyPr>
          <a:lstStyle/>
          <a:p>
            <a:pPr algn="ctr"/>
            <a:r>
              <a:rPr lang="en-GB" sz="4800" b="1" dirty="0" smtClean="0">
                <a:solidFill>
                  <a:schemeClr val="bg1"/>
                </a:solidFill>
              </a:rPr>
              <a:t>sqlsurrey.sqlpass.org</a:t>
            </a:r>
          </a:p>
          <a:p>
            <a:pPr algn="ctr"/>
            <a:r>
              <a:rPr lang="en-GB" sz="4800" b="1" dirty="0" smtClean="0">
                <a:solidFill>
                  <a:schemeClr val="bg1"/>
                </a:solidFill>
              </a:rPr>
              <a:t>@</a:t>
            </a:r>
            <a:r>
              <a:rPr lang="en-GB" sz="4800" b="1" dirty="0" err="1" smtClean="0">
                <a:solidFill>
                  <a:schemeClr val="bg1"/>
                </a:solidFill>
              </a:rPr>
              <a:t>SQLSurrey</a:t>
            </a:r>
            <a:endParaRPr lang="en-GB" sz="4800" b="1" dirty="0">
              <a:solidFill>
                <a:schemeClr val="bg1"/>
              </a:solidFill>
            </a:endParaRPr>
          </a:p>
        </p:txBody>
      </p:sp>
    </p:spTree>
    <p:extLst>
      <p:ext uri="{BB962C8B-B14F-4D97-AF65-F5344CB8AC3E}">
        <p14:creationId xmlns:p14="http://schemas.microsoft.com/office/powerpoint/2010/main" val="113224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3356992"/>
            <a:ext cx="3276689" cy="820255"/>
          </a:xfrm>
          <a:prstGeom prst="rect">
            <a:avLst/>
          </a:prstGeom>
        </p:spPr>
      </p:pic>
      <p:sp>
        <p:nvSpPr>
          <p:cNvPr id="3" name="Rectangle 2"/>
          <p:cNvSpPr/>
          <p:nvPr/>
        </p:nvSpPr>
        <p:spPr>
          <a:xfrm>
            <a:off x="263352" y="332656"/>
            <a:ext cx="11017224" cy="769441"/>
          </a:xfrm>
          <a:prstGeom prst="rect">
            <a:avLst/>
          </a:prstGeom>
        </p:spPr>
        <p:txBody>
          <a:bodyPr wrap="square">
            <a:spAutoFit/>
          </a:bodyPr>
          <a:lstStyle/>
          <a:p>
            <a:r>
              <a:rPr lang="en-GB" sz="4400" dirty="0" smtClean="0">
                <a:solidFill>
                  <a:schemeClr val="bg1"/>
                </a:solidFill>
              </a:rPr>
              <a:t>Thanks for Listening</a:t>
            </a:r>
            <a:endParaRPr lang="en-GB" sz="4400" dirty="0">
              <a:solidFill>
                <a:schemeClr val="bg1"/>
              </a:solidFill>
            </a:endParaRPr>
          </a:p>
        </p:txBody>
      </p:sp>
      <p:sp>
        <p:nvSpPr>
          <p:cNvPr id="4" name="Rectangle 3"/>
          <p:cNvSpPr/>
          <p:nvPr/>
        </p:nvSpPr>
        <p:spPr>
          <a:xfrm>
            <a:off x="280414" y="1731884"/>
            <a:ext cx="11017224" cy="769441"/>
          </a:xfrm>
          <a:prstGeom prst="rect">
            <a:avLst/>
          </a:prstGeom>
        </p:spPr>
        <p:txBody>
          <a:bodyPr wrap="square">
            <a:spAutoFit/>
          </a:bodyPr>
          <a:lstStyle/>
          <a:p>
            <a:r>
              <a:rPr lang="en-GB" sz="4400" dirty="0" smtClean="0">
                <a:solidFill>
                  <a:schemeClr val="bg1"/>
                </a:solidFill>
              </a:rPr>
              <a:t>Simon Whiteley</a:t>
            </a:r>
            <a:endParaRPr lang="en-GB" sz="4400" dirty="0">
              <a:solidFill>
                <a:schemeClr val="bg1"/>
              </a:solidFill>
            </a:endParaRPr>
          </a:p>
        </p:txBody>
      </p:sp>
      <p:sp>
        <p:nvSpPr>
          <p:cNvPr id="5" name="Rectangle 4"/>
          <p:cNvSpPr/>
          <p:nvPr/>
        </p:nvSpPr>
        <p:spPr>
          <a:xfrm>
            <a:off x="263352" y="2457906"/>
            <a:ext cx="11017224" cy="646331"/>
          </a:xfrm>
          <a:prstGeom prst="rect">
            <a:avLst/>
          </a:prstGeom>
        </p:spPr>
        <p:txBody>
          <a:bodyPr wrap="square">
            <a:spAutoFit/>
          </a:bodyPr>
          <a:lstStyle/>
          <a:p>
            <a:r>
              <a:rPr lang="en-GB" sz="3600" dirty="0" smtClean="0">
                <a:solidFill>
                  <a:schemeClr val="bg1"/>
                </a:solidFill>
              </a:rPr>
              <a:t>Principal BI Consultant</a:t>
            </a:r>
            <a:endParaRPr lang="en-GB" sz="3600" dirty="0">
              <a:solidFill>
                <a:schemeClr val="bg1"/>
              </a:solidFill>
            </a:endParaRPr>
          </a:p>
        </p:txBody>
      </p:sp>
      <p:sp>
        <p:nvSpPr>
          <p:cNvPr id="6" name="Rectangle 5"/>
          <p:cNvSpPr/>
          <p:nvPr/>
        </p:nvSpPr>
        <p:spPr>
          <a:xfrm>
            <a:off x="767408" y="4581128"/>
            <a:ext cx="11017224" cy="646331"/>
          </a:xfrm>
          <a:prstGeom prst="rect">
            <a:avLst/>
          </a:prstGeom>
        </p:spPr>
        <p:txBody>
          <a:bodyPr wrap="square">
            <a:spAutoFit/>
          </a:bodyPr>
          <a:lstStyle/>
          <a:p>
            <a:pPr algn="r"/>
            <a:r>
              <a:rPr lang="en-GB" sz="3600" dirty="0" smtClean="0">
                <a:solidFill>
                  <a:schemeClr val="bg1"/>
                </a:solidFill>
              </a:rPr>
              <a:t>@</a:t>
            </a:r>
            <a:r>
              <a:rPr lang="en-GB" sz="3600" dirty="0" err="1" smtClean="0">
                <a:solidFill>
                  <a:schemeClr val="bg1"/>
                </a:solidFill>
              </a:rPr>
              <a:t>MrSiWhiteley</a:t>
            </a:r>
            <a:endParaRPr lang="en-GB" sz="3600" dirty="0">
              <a:solidFill>
                <a:schemeClr val="bg1"/>
              </a:solidFill>
            </a:endParaRPr>
          </a:p>
        </p:txBody>
      </p:sp>
      <p:sp>
        <p:nvSpPr>
          <p:cNvPr id="7" name="Rectangle 6"/>
          <p:cNvSpPr/>
          <p:nvPr/>
        </p:nvSpPr>
        <p:spPr>
          <a:xfrm>
            <a:off x="767408" y="5189614"/>
            <a:ext cx="11017224" cy="646331"/>
          </a:xfrm>
          <a:prstGeom prst="rect">
            <a:avLst/>
          </a:prstGeom>
        </p:spPr>
        <p:txBody>
          <a:bodyPr wrap="square">
            <a:spAutoFit/>
          </a:bodyPr>
          <a:lstStyle/>
          <a:p>
            <a:pPr algn="r"/>
            <a:r>
              <a:rPr lang="en-GB" sz="3600" dirty="0" smtClean="0">
                <a:solidFill>
                  <a:schemeClr val="bg1"/>
                </a:solidFill>
              </a:rPr>
              <a:t>http://blogs.adatis.co.uk</a:t>
            </a:r>
            <a:endParaRPr lang="en-GB" sz="3600" dirty="0">
              <a:solidFill>
                <a:schemeClr val="bg1"/>
              </a:solidFill>
            </a:endParaRPr>
          </a:p>
        </p:txBody>
      </p:sp>
      <p:pic>
        <p:nvPicPr>
          <p:cNvPr id="8" name="Picture 2" descr="http://cdn.flaticon.com/png/256/8800.png"/>
          <p:cNvPicPr>
            <a:picLocks noChangeAspect="1" noChangeArrowheads="1"/>
          </p:cNvPicPr>
          <p:nvPr/>
        </p:nvPicPr>
        <p:blipFill>
          <a:blip r:embed="rId4"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7968208" y="4615895"/>
            <a:ext cx="564305" cy="564305"/>
          </a:xfrm>
          <a:prstGeom prst="rect">
            <a:avLst/>
          </a:prstGeom>
          <a:solidFill>
            <a:srgbClr val="004A8D">
              <a:alpha val="0"/>
            </a:srgbClr>
          </a:solidFill>
        </p:spPr>
      </p:pic>
    </p:spTree>
    <p:extLst>
      <p:ext uri="{BB962C8B-B14F-4D97-AF65-F5344CB8AC3E}">
        <p14:creationId xmlns:p14="http://schemas.microsoft.com/office/powerpoint/2010/main" val="30042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39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67408" y="110074"/>
            <a:ext cx="10515600" cy="1325562"/>
          </a:xfrm>
          <a:prstGeom prst="rect">
            <a:avLst/>
          </a:prstGeom>
        </p:spPr>
        <p:txBody>
          <a:bodyPr/>
          <a:lstStyle/>
          <a:p>
            <a:r>
              <a:rPr lang="en-GB" b="1" dirty="0" smtClean="0">
                <a:solidFill>
                  <a:schemeClr val="bg1"/>
                </a:solidFill>
              </a:rPr>
              <a:t>Traditional Warehouse Architecture</a:t>
            </a:r>
            <a:endParaRPr lang="en-GB" b="1" dirty="0">
              <a:solidFill>
                <a:schemeClr val="bg1"/>
              </a:solidFill>
            </a:endParaRPr>
          </a:p>
        </p:txBody>
      </p:sp>
      <p:sp>
        <p:nvSpPr>
          <p:cNvPr id="2" name="Rectangle 2"/>
          <p:cNvSpPr>
            <a:spLocks noChangeArrowheads="1"/>
          </p:cNvSpPr>
          <p:nvPr/>
        </p:nvSpPr>
        <p:spPr bwMode="auto">
          <a:xfrm>
            <a:off x="-528736" y="1988840"/>
            <a:ext cx="263920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7" name="Flowchart: Magnetic Disk 6"/>
          <p:cNvSpPr/>
          <p:nvPr/>
        </p:nvSpPr>
        <p:spPr>
          <a:xfrm>
            <a:off x="2855640" y="2492896"/>
            <a:ext cx="1224136" cy="1656184"/>
          </a:xfrm>
          <a:prstGeom prst="flowChartMagneticDisk">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Magnetic Disk 7"/>
          <p:cNvSpPr/>
          <p:nvPr/>
        </p:nvSpPr>
        <p:spPr>
          <a:xfrm>
            <a:off x="9048328" y="2492896"/>
            <a:ext cx="1224136" cy="1656184"/>
          </a:xfrm>
          <a:prstGeom prst="flowChartMagneticDisk">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Magnetic Disk 8"/>
          <p:cNvSpPr/>
          <p:nvPr/>
        </p:nvSpPr>
        <p:spPr>
          <a:xfrm>
            <a:off x="5951984" y="2492896"/>
            <a:ext cx="1224136" cy="1656184"/>
          </a:xfrm>
          <a:prstGeom prst="flowChartMagneticDisk">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entagon 9"/>
          <p:cNvSpPr/>
          <p:nvPr/>
        </p:nvSpPr>
        <p:spPr>
          <a:xfrm>
            <a:off x="1631504" y="2836038"/>
            <a:ext cx="1008112" cy="1008112"/>
          </a:xfrm>
          <a:prstGeom prst="homePlate">
            <a:avLst/>
          </a:pr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entagon 10"/>
          <p:cNvSpPr/>
          <p:nvPr/>
        </p:nvSpPr>
        <p:spPr>
          <a:xfrm>
            <a:off x="4511824" y="2816932"/>
            <a:ext cx="1008112" cy="1008112"/>
          </a:xfrm>
          <a:prstGeom prst="homePlate">
            <a:avLst/>
          </a:pr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entagon 11"/>
          <p:cNvSpPr/>
          <p:nvPr/>
        </p:nvSpPr>
        <p:spPr>
          <a:xfrm>
            <a:off x="7680176" y="2813484"/>
            <a:ext cx="1008112" cy="1008112"/>
          </a:xfrm>
          <a:prstGeom prst="homePlate">
            <a:avLst/>
          </a:pr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385222" y="2126098"/>
            <a:ext cx="1080120" cy="461665"/>
          </a:xfrm>
          <a:prstGeom prst="rect">
            <a:avLst/>
          </a:prstGeom>
          <a:noFill/>
        </p:spPr>
        <p:txBody>
          <a:bodyPr wrap="square" rtlCol="0">
            <a:spAutoFit/>
          </a:bodyPr>
          <a:lstStyle/>
          <a:p>
            <a:pPr algn="ctr"/>
            <a:r>
              <a:rPr lang="en-GB" b="1" dirty="0" smtClean="0">
                <a:solidFill>
                  <a:schemeClr val="bg1"/>
                </a:solidFill>
              </a:rPr>
              <a:t>SSIS</a:t>
            </a:r>
            <a:endParaRPr lang="en-GB" b="1" dirty="0">
              <a:solidFill>
                <a:schemeClr val="bg1"/>
              </a:solidFill>
            </a:endParaRPr>
          </a:p>
        </p:txBody>
      </p:sp>
      <p:sp>
        <p:nvSpPr>
          <p:cNvPr id="14" name="TextBox 13"/>
          <p:cNvSpPr txBox="1"/>
          <p:nvPr/>
        </p:nvSpPr>
        <p:spPr>
          <a:xfrm>
            <a:off x="4259796" y="2126098"/>
            <a:ext cx="1080120" cy="461665"/>
          </a:xfrm>
          <a:prstGeom prst="rect">
            <a:avLst/>
          </a:prstGeom>
          <a:noFill/>
        </p:spPr>
        <p:txBody>
          <a:bodyPr wrap="square" rtlCol="0">
            <a:spAutoFit/>
          </a:bodyPr>
          <a:lstStyle/>
          <a:p>
            <a:pPr algn="ctr"/>
            <a:r>
              <a:rPr lang="en-GB" b="1" dirty="0" smtClean="0">
                <a:solidFill>
                  <a:schemeClr val="bg1"/>
                </a:solidFill>
              </a:rPr>
              <a:t>SSIS</a:t>
            </a:r>
            <a:endParaRPr lang="en-GB" b="1" dirty="0">
              <a:solidFill>
                <a:schemeClr val="bg1"/>
              </a:solidFill>
            </a:endParaRPr>
          </a:p>
        </p:txBody>
      </p:sp>
      <p:sp>
        <p:nvSpPr>
          <p:cNvPr id="15" name="TextBox 14"/>
          <p:cNvSpPr txBox="1"/>
          <p:nvPr/>
        </p:nvSpPr>
        <p:spPr>
          <a:xfrm>
            <a:off x="7428148" y="2126098"/>
            <a:ext cx="1080120" cy="461665"/>
          </a:xfrm>
          <a:prstGeom prst="rect">
            <a:avLst/>
          </a:prstGeom>
          <a:noFill/>
        </p:spPr>
        <p:txBody>
          <a:bodyPr wrap="square" rtlCol="0">
            <a:spAutoFit/>
          </a:bodyPr>
          <a:lstStyle/>
          <a:p>
            <a:pPr algn="ctr"/>
            <a:r>
              <a:rPr lang="en-GB" b="1" dirty="0" smtClean="0">
                <a:solidFill>
                  <a:schemeClr val="bg1"/>
                </a:solidFill>
              </a:rPr>
              <a:t>SSIS</a:t>
            </a:r>
            <a:endParaRPr lang="en-GB" b="1" dirty="0">
              <a:solidFill>
                <a:schemeClr val="bg1"/>
              </a:solidFill>
            </a:endParaRPr>
          </a:p>
        </p:txBody>
      </p:sp>
      <p:sp>
        <p:nvSpPr>
          <p:cNvPr id="16" name="TextBox 15"/>
          <p:cNvSpPr txBox="1"/>
          <p:nvPr/>
        </p:nvSpPr>
        <p:spPr>
          <a:xfrm>
            <a:off x="2927648" y="4293096"/>
            <a:ext cx="1080120" cy="461665"/>
          </a:xfrm>
          <a:prstGeom prst="rect">
            <a:avLst/>
          </a:prstGeom>
          <a:noFill/>
        </p:spPr>
        <p:txBody>
          <a:bodyPr wrap="square" rtlCol="0">
            <a:spAutoFit/>
          </a:bodyPr>
          <a:lstStyle/>
          <a:p>
            <a:pPr algn="ctr"/>
            <a:r>
              <a:rPr lang="en-GB" dirty="0" smtClean="0">
                <a:solidFill>
                  <a:schemeClr val="bg1"/>
                </a:solidFill>
              </a:rPr>
              <a:t>Stage</a:t>
            </a:r>
            <a:endParaRPr lang="en-GB" dirty="0">
              <a:solidFill>
                <a:schemeClr val="bg1"/>
              </a:solidFill>
            </a:endParaRPr>
          </a:p>
        </p:txBody>
      </p:sp>
      <p:sp>
        <p:nvSpPr>
          <p:cNvPr id="17" name="TextBox 16"/>
          <p:cNvSpPr txBox="1"/>
          <p:nvPr/>
        </p:nvSpPr>
        <p:spPr>
          <a:xfrm>
            <a:off x="6023992" y="4279103"/>
            <a:ext cx="1080120" cy="461665"/>
          </a:xfrm>
          <a:prstGeom prst="rect">
            <a:avLst/>
          </a:prstGeom>
          <a:noFill/>
        </p:spPr>
        <p:txBody>
          <a:bodyPr wrap="square" rtlCol="0">
            <a:spAutoFit/>
          </a:bodyPr>
          <a:lstStyle/>
          <a:p>
            <a:pPr algn="ctr"/>
            <a:r>
              <a:rPr lang="en-GB" dirty="0" smtClean="0">
                <a:solidFill>
                  <a:schemeClr val="bg1"/>
                </a:solidFill>
              </a:rPr>
              <a:t>Clean</a:t>
            </a:r>
            <a:endParaRPr lang="en-GB" dirty="0">
              <a:solidFill>
                <a:schemeClr val="bg1"/>
              </a:solidFill>
            </a:endParaRPr>
          </a:p>
        </p:txBody>
      </p:sp>
      <p:sp>
        <p:nvSpPr>
          <p:cNvPr id="19" name="TextBox 18"/>
          <p:cNvSpPr txBox="1"/>
          <p:nvPr/>
        </p:nvSpPr>
        <p:spPr>
          <a:xfrm>
            <a:off x="8832304" y="4279103"/>
            <a:ext cx="1872208" cy="461665"/>
          </a:xfrm>
          <a:prstGeom prst="rect">
            <a:avLst/>
          </a:prstGeom>
          <a:noFill/>
        </p:spPr>
        <p:txBody>
          <a:bodyPr wrap="square" rtlCol="0">
            <a:spAutoFit/>
          </a:bodyPr>
          <a:lstStyle/>
          <a:p>
            <a:pPr algn="ctr"/>
            <a:r>
              <a:rPr lang="en-GB" dirty="0" smtClean="0">
                <a:solidFill>
                  <a:schemeClr val="bg1"/>
                </a:solidFill>
              </a:rPr>
              <a:t>Warehouse</a:t>
            </a:r>
            <a:endParaRPr lang="en-GB" dirty="0">
              <a:solidFill>
                <a:schemeClr val="bg1"/>
              </a:solidFill>
            </a:endParaRPr>
          </a:p>
        </p:txBody>
      </p:sp>
    </p:spTree>
    <p:extLst>
      <p:ext uri="{BB962C8B-B14F-4D97-AF65-F5344CB8AC3E}">
        <p14:creationId xmlns:p14="http://schemas.microsoft.com/office/powerpoint/2010/main" val="235688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38" y="2084400"/>
            <a:ext cx="11731417" cy="1325563"/>
          </a:xfrm>
        </p:spPr>
        <p:txBody>
          <a:bodyPr/>
          <a:lstStyle/>
          <a:p>
            <a:pPr algn="ctr"/>
            <a:r>
              <a:rPr lang="en-GB" sz="13870" b="1" dirty="0" smtClean="0">
                <a:latin typeface="+mn-lt"/>
              </a:rPr>
              <a:t>ETL</a:t>
            </a:r>
            <a:endParaRPr lang="en-GB" sz="13870" b="1" dirty="0">
              <a:latin typeface="+mn-lt"/>
            </a:endParaRPr>
          </a:p>
        </p:txBody>
      </p:sp>
    </p:spTree>
    <p:extLst>
      <p:ext uri="{BB962C8B-B14F-4D97-AF65-F5344CB8AC3E}">
        <p14:creationId xmlns:p14="http://schemas.microsoft.com/office/powerpoint/2010/main" val="217012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p:cNvSpPr/>
          <p:nvPr/>
        </p:nvSpPr>
        <p:spPr>
          <a:xfrm>
            <a:off x="7896200" y="332656"/>
            <a:ext cx="1944216" cy="1224136"/>
          </a:xfrm>
          <a:prstGeom prst="cloud">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lowchart: Magnetic Disk 1"/>
          <p:cNvSpPr/>
          <p:nvPr/>
        </p:nvSpPr>
        <p:spPr>
          <a:xfrm>
            <a:off x="8760296" y="593616"/>
            <a:ext cx="1224136" cy="1656184"/>
          </a:xfrm>
          <a:prstGeom prst="flowChartMagneticDisk">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Magnetic Disk 13"/>
          <p:cNvSpPr/>
          <p:nvPr/>
        </p:nvSpPr>
        <p:spPr>
          <a:xfrm>
            <a:off x="2279576" y="593616"/>
            <a:ext cx="1224136" cy="1656184"/>
          </a:xfrm>
          <a:prstGeom prst="flowChartMagneticDisk">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5735960" y="332656"/>
            <a:ext cx="0" cy="2664296"/>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83532" y="2514962"/>
            <a:ext cx="2016224" cy="523220"/>
          </a:xfrm>
          <a:prstGeom prst="rect">
            <a:avLst/>
          </a:prstGeom>
          <a:noFill/>
        </p:spPr>
        <p:txBody>
          <a:bodyPr wrap="square" rtlCol="0">
            <a:spAutoFit/>
          </a:bodyPr>
          <a:lstStyle/>
          <a:p>
            <a:pPr algn="ctr"/>
            <a:r>
              <a:rPr lang="en-GB" sz="2800" b="1" dirty="0" smtClean="0">
                <a:solidFill>
                  <a:schemeClr val="bg1"/>
                </a:solidFill>
              </a:rPr>
              <a:t>On </a:t>
            </a:r>
            <a:r>
              <a:rPr lang="en-GB" sz="2800" b="1" dirty="0" err="1" smtClean="0">
                <a:solidFill>
                  <a:schemeClr val="bg1"/>
                </a:solidFill>
              </a:rPr>
              <a:t>Prem</a:t>
            </a:r>
            <a:endParaRPr lang="en-GB" sz="2800" b="1" dirty="0">
              <a:solidFill>
                <a:schemeClr val="bg1"/>
              </a:solidFill>
            </a:endParaRPr>
          </a:p>
        </p:txBody>
      </p:sp>
      <p:sp>
        <p:nvSpPr>
          <p:cNvPr id="19" name="TextBox 18"/>
          <p:cNvSpPr txBox="1"/>
          <p:nvPr/>
        </p:nvSpPr>
        <p:spPr>
          <a:xfrm>
            <a:off x="8688288" y="2484185"/>
            <a:ext cx="1440160" cy="584775"/>
          </a:xfrm>
          <a:prstGeom prst="rect">
            <a:avLst/>
          </a:prstGeom>
          <a:noFill/>
        </p:spPr>
        <p:txBody>
          <a:bodyPr wrap="square" rtlCol="0">
            <a:spAutoFit/>
          </a:bodyPr>
          <a:lstStyle/>
          <a:p>
            <a:pPr algn="ctr"/>
            <a:r>
              <a:rPr lang="en-GB" sz="3200" b="1" dirty="0" smtClean="0">
                <a:solidFill>
                  <a:schemeClr val="bg1"/>
                </a:solidFill>
              </a:rPr>
              <a:t>Azure</a:t>
            </a:r>
            <a:endParaRPr lang="en-GB" sz="3200" b="1" dirty="0">
              <a:solidFill>
                <a:schemeClr val="bg1"/>
              </a:solidFill>
            </a:endParaRPr>
          </a:p>
        </p:txBody>
      </p:sp>
      <p:sp>
        <p:nvSpPr>
          <p:cNvPr id="20" name="Right Arrow 19"/>
          <p:cNvSpPr/>
          <p:nvPr/>
        </p:nvSpPr>
        <p:spPr>
          <a:xfrm>
            <a:off x="5087888" y="737632"/>
            <a:ext cx="1512168" cy="1368152"/>
          </a:xfrm>
          <a:prstGeom prst="rightArrow">
            <a:avLst/>
          </a:pr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a:t>
            </a:r>
            <a:endParaRPr lang="en-GB" b="1" dirty="0"/>
          </a:p>
        </p:txBody>
      </p:sp>
      <p:sp>
        <p:nvSpPr>
          <p:cNvPr id="24" name="TextBox 23"/>
          <p:cNvSpPr txBox="1"/>
          <p:nvPr/>
        </p:nvSpPr>
        <p:spPr>
          <a:xfrm>
            <a:off x="1199456" y="3861048"/>
            <a:ext cx="4608512" cy="523220"/>
          </a:xfrm>
          <a:prstGeom prst="rect">
            <a:avLst/>
          </a:prstGeom>
          <a:noFill/>
        </p:spPr>
        <p:txBody>
          <a:bodyPr wrap="square" rtlCol="0">
            <a:spAutoFit/>
          </a:bodyPr>
          <a:lstStyle/>
          <a:p>
            <a:pPr algn="ctr"/>
            <a:r>
              <a:rPr lang="en-GB" sz="2800" dirty="0" smtClean="0">
                <a:solidFill>
                  <a:schemeClr val="bg1"/>
                </a:solidFill>
              </a:rPr>
              <a:t>SSIS Feature Pack for Azure</a:t>
            </a:r>
            <a:endParaRPr lang="en-GB" sz="2800" dirty="0">
              <a:solidFill>
                <a:schemeClr val="bg1"/>
              </a:solidFill>
            </a:endParaRPr>
          </a:p>
        </p:txBody>
      </p:sp>
      <p:sp>
        <p:nvSpPr>
          <p:cNvPr id="25" name="TextBox 24"/>
          <p:cNvSpPr txBox="1"/>
          <p:nvPr/>
        </p:nvSpPr>
        <p:spPr>
          <a:xfrm>
            <a:off x="839416" y="5066020"/>
            <a:ext cx="4608512" cy="523220"/>
          </a:xfrm>
          <a:prstGeom prst="rect">
            <a:avLst/>
          </a:prstGeom>
          <a:noFill/>
        </p:spPr>
        <p:txBody>
          <a:bodyPr wrap="square" rtlCol="0">
            <a:spAutoFit/>
          </a:bodyPr>
          <a:lstStyle/>
          <a:p>
            <a:pPr algn="ctr"/>
            <a:r>
              <a:rPr lang="en-GB" sz="2800" dirty="0" smtClean="0">
                <a:solidFill>
                  <a:schemeClr val="bg1"/>
                </a:solidFill>
              </a:rPr>
              <a:t>SSIS C# Task</a:t>
            </a:r>
            <a:endParaRPr lang="en-GB" sz="2800" dirty="0">
              <a:solidFill>
                <a:schemeClr val="bg1"/>
              </a:solidFill>
            </a:endParaRPr>
          </a:p>
        </p:txBody>
      </p:sp>
      <p:sp>
        <p:nvSpPr>
          <p:cNvPr id="26" name="TextBox 25"/>
          <p:cNvSpPr txBox="1"/>
          <p:nvPr/>
        </p:nvSpPr>
        <p:spPr>
          <a:xfrm>
            <a:off x="6096000" y="3500358"/>
            <a:ext cx="4608512" cy="523220"/>
          </a:xfrm>
          <a:prstGeom prst="rect">
            <a:avLst/>
          </a:prstGeom>
          <a:noFill/>
        </p:spPr>
        <p:txBody>
          <a:bodyPr wrap="square" rtlCol="0">
            <a:spAutoFit/>
          </a:bodyPr>
          <a:lstStyle/>
          <a:p>
            <a:pPr algn="ctr"/>
            <a:r>
              <a:rPr lang="en-GB" sz="2800" dirty="0" err="1" smtClean="0">
                <a:solidFill>
                  <a:schemeClr val="bg1"/>
                </a:solidFill>
              </a:rPr>
              <a:t>AzCopy</a:t>
            </a:r>
            <a:endParaRPr lang="en-GB" sz="2800" dirty="0">
              <a:solidFill>
                <a:schemeClr val="bg1"/>
              </a:solidFill>
            </a:endParaRPr>
          </a:p>
        </p:txBody>
      </p:sp>
      <p:sp>
        <p:nvSpPr>
          <p:cNvPr id="27" name="TextBox 26"/>
          <p:cNvSpPr txBox="1"/>
          <p:nvPr/>
        </p:nvSpPr>
        <p:spPr>
          <a:xfrm>
            <a:off x="5726956" y="4725144"/>
            <a:ext cx="4608512" cy="523220"/>
          </a:xfrm>
          <a:prstGeom prst="rect">
            <a:avLst/>
          </a:prstGeom>
          <a:noFill/>
        </p:spPr>
        <p:txBody>
          <a:bodyPr wrap="square" rtlCol="0">
            <a:spAutoFit/>
          </a:bodyPr>
          <a:lstStyle/>
          <a:p>
            <a:pPr algn="ctr"/>
            <a:r>
              <a:rPr lang="en-GB" sz="2800" dirty="0" smtClean="0">
                <a:solidFill>
                  <a:schemeClr val="bg1"/>
                </a:solidFill>
              </a:rPr>
              <a:t>Azure Storage Explorer</a:t>
            </a:r>
            <a:endParaRPr lang="en-GB" sz="2800" dirty="0">
              <a:solidFill>
                <a:schemeClr val="bg1"/>
              </a:solidFill>
            </a:endParaRPr>
          </a:p>
        </p:txBody>
      </p:sp>
      <p:sp>
        <p:nvSpPr>
          <p:cNvPr id="28" name="TextBox 27"/>
          <p:cNvSpPr txBox="1"/>
          <p:nvPr/>
        </p:nvSpPr>
        <p:spPr>
          <a:xfrm>
            <a:off x="3302174" y="5589240"/>
            <a:ext cx="4608512" cy="523220"/>
          </a:xfrm>
          <a:prstGeom prst="rect">
            <a:avLst/>
          </a:prstGeom>
          <a:noFill/>
        </p:spPr>
        <p:txBody>
          <a:bodyPr wrap="square" rtlCol="0">
            <a:spAutoFit/>
          </a:bodyPr>
          <a:lstStyle/>
          <a:p>
            <a:pPr algn="ctr"/>
            <a:r>
              <a:rPr lang="en-GB" sz="2800" dirty="0" smtClean="0">
                <a:solidFill>
                  <a:schemeClr val="bg1"/>
                </a:solidFill>
              </a:rPr>
              <a:t>+ More!</a:t>
            </a:r>
            <a:endParaRPr lang="en-GB" sz="2800" dirty="0">
              <a:solidFill>
                <a:schemeClr val="bg1"/>
              </a:solidFill>
            </a:endParaRPr>
          </a:p>
        </p:txBody>
      </p:sp>
    </p:spTree>
    <p:extLst>
      <p:ext uri="{BB962C8B-B14F-4D97-AF65-F5344CB8AC3E}">
        <p14:creationId xmlns:p14="http://schemas.microsoft.com/office/powerpoint/2010/main" val="313465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642303" y="2348880"/>
            <a:ext cx="2237948" cy="2237948"/>
          </a:xfrm>
          <a:prstGeom prst="rect">
            <a:avLst/>
          </a:prstGeom>
          <a:solidFill>
            <a:srgbClr val="006FBA"/>
          </a:solidFill>
          <a:ln w="57150">
            <a:solidFill>
              <a:schemeClr val="bg1"/>
            </a:solidFill>
          </a:ln>
        </p:spPr>
        <p:txBody>
          <a:bodyPr wrap="square" lIns="179285" tIns="134464" rtlCol="0">
            <a:noAutofit/>
          </a:bodyPr>
          <a:lstStyle>
            <a:defPPr>
              <a:defRPr lang="en-US"/>
            </a:defPPr>
            <a:lvl1pPr defTabSz="913949">
              <a:lnSpc>
                <a:spcPts val="2941"/>
              </a:lnSpc>
              <a:defRPr sz="2745">
                <a:solidFill>
                  <a:srgbClr val="FFFFFF"/>
                </a:solidFill>
                <a:latin typeface="Segoe UI Light"/>
              </a:defRPr>
            </a:lvl1pPr>
          </a:lstStyle>
          <a:p>
            <a:r>
              <a:rPr lang="en-US" sz="2000" dirty="0" smtClean="0"/>
              <a:t>Azure Data Warehouse</a:t>
            </a:r>
            <a:endParaRPr lang="en-US" sz="2000" dirty="0"/>
          </a:p>
        </p:txBody>
      </p:sp>
      <p:sp>
        <p:nvSpPr>
          <p:cNvPr id="5" name="TextBox 4"/>
          <p:cNvSpPr txBox="1"/>
          <p:nvPr/>
        </p:nvSpPr>
        <p:spPr>
          <a:xfrm>
            <a:off x="338047" y="2348880"/>
            <a:ext cx="2237948" cy="2237948"/>
          </a:xfrm>
          <a:prstGeom prst="rect">
            <a:avLst/>
          </a:prstGeom>
          <a:solidFill>
            <a:srgbClr val="002C5C"/>
          </a:solidFill>
          <a:ln w="57150">
            <a:solidFill>
              <a:schemeClr val="bg1"/>
            </a:solidFill>
          </a:ln>
        </p:spPr>
        <p:txBody>
          <a:bodyPr wrap="square" lIns="179285" tIns="134464" rtlCol="0">
            <a:noAutofit/>
          </a:bodyPr>
          <a:lstStyle/>
          <a:p>
            <a:pPr defTabSz="913949">
              <a:lnSpc>
                <a:spcPts val="2941"/>
              </a:lnSpc>
            </a:pPr>
            <a:r>
              <a:rPr lang="en-US" sz="2000" dirty="0" smtClean="0">
                <a:solidFill>
                  <a:srgbClr val="FFFFFF"/>
                </a:solidFill>
                <a:latin typeface="Segoe UI Light"/>
              </a:rPr>
              <a:t>Why Cloud?</a:t>
            </a:r>
          </a:p>
          <a:p>
            <a:pPr defTabSz="913949">
              <a:lnSpc>
                <a:spcPts val="2941"/>
              </a:lnSpc>
            </a:pPr>
            <a:endParaRPr lang="en-US" dirty="0" smtClean="0">
              <a:solidFill>
                <a:srgbClr val="FFFFFF"/>
              </a:solidFill>
              <a:latin typeface="Segoe UI Light"/>
            </a:endParaRPr>
          </a:p>
          <a:p>
            <a:pPr defTabSz="913949">
              <a:lnSpc>
                <a:spcPts val="2941"/>
              </a:lnSpc>
            </a:pPr>
            <a:endParaRPr lang="en-US" dirty="0">
              <a:solidFill>
                <a:srgbClr val="FFFFFF"/>
              </a:solidFill>
              <a:latin typeface="Segoe UI Light"/>
            </a:endParaRPr>
          </a:p>
        </p:txBody>
      </p:sp>
    </p:spTree>
    <p:extLst>
      <p:ext uri="{BB962C8B-B14F-4D97-AF65-F5344CB8AC3E}">
        <p14:creationId xmlns:p14="http://schemas.microsoft.com/office/powerpoint/2010/main" val="331183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datis">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txDef>
      <a:spPr>
        <a:noFill/>
      </a:spPr>
      <a:bodyPr wrap="square" rtlCol="0">
        <a:spAutoFit/>
      </a:bodyPr>
      <a:lstStyle>
        <a:defPPr>
          <a:defRPr sz="1200" dirty="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Presentation1" id="{A5CE8462-307E-495F-8441-B96D9E45EA07}" vid="{ADC2CDA9-873D-45D2-A6EC-F315B4F46C72}"/>
    </a:ext>
  </a:extLst>
</a:theme>
</file>

<file path=ppt/theme/theme2.xml><?xml version="1.0" encoding="utf-8"?>
<a:theme xmlns:a="http://schemas.openxmlformats.org/drawingml/2006/main" name="Blank Accent Color">
  <a:themeElements>
    <a:clrScheme name="STB 2013 colors">
      <a:dk1>
        <a:srgbClr val="000000"/>
      </a:dk1>
      <a:lt1>
        <a:srgbClr val="FFFFFF"/>
      </a:lt1>
      <a:dk2>
        <a:srgbClr val="505050"/>
      </a:dk2>
      <a:lt2>
        <a:srgbClr val="D2D2D2"/>
      </a:lt2>
      <a:accent1>
        <a:srgbClr val="0072C6"/>
      </a:accent1>
      <a:accent2>
        <a:srgbClr val="008272"/>
      </a:accent2>
      <a:accent3>
        <a:srgbClr val="68217A"/>
      </a:accent3>
      <a:accent4>
        <a:srgbClr val="DC3C00"/>
      </a:accent4>
      <a:accent5>
        <a:srgbClr val="FF8C00"/>
      </a:accent5>
      <a:accent6>
        <a:srgbClr val="00BCF2"/>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5CE8462-307E-495F-8441-B96D9E45EA07}" vid="{13272E3B-9BB3-41FF-9570-33DA05CA06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3A86575F05E41AC53005D36C6D02B" ma:contentTypeVersion="2" ma:contentTypeDescription="Create a new document." ma:contentTypeScope="" ma:versionID="4c9af8b26822497b918752e1fbf8af85">
  <xsd:schema xmlns:xsd="http://www.w3.org/2001/XMLSchema" xmlns:xs="http://www.w3.org/2001/XMLSchema" xmlns:p="http://schemas.microsoft.com/office/2006/metadata/properties" xmlns:ns2="8ec32435-9101-4c97-8a3c-ccfc4b09d27a" xmlns:ns3="59dd4d79-eaed-405c-a9be-4de5bf999382" targetNamespace="http://schemas.microsoft.com/office/2006/metadata/properties" ma:root="true" ma:fieldsID="2120da6aa80a159a44d4fd7fc4580998" ns2:_="" ns3:_="">
    <xsd:import namespace="8ec32435-9101-4c97-8a3c-ccfc4b09d27a"/>
    <xsd:import namespace="59dd4d79-eaed-405c-a9be-4de5bf999382"/>
    <xsd:element name="properties">
      <xsd:complexType>
        <xsd:sequence>
          <xsd:element name="documentManagement">
            <xsd:complexType>
              <xsd:all>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32435-9101-4c97-8a3c-ccfc4b09d27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d4d79-eaed-405c-a9be-4de5bf999382"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F565E8-21F8-4532-A1A1-0269712E2D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c32435-9101-4c97-8a3c-ccfc4b09d27a"/>
    <ds:schemaRef ds:uri="59dd4d79-eaed-405c-a9be-4de5bf9993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D9DEFF-6267-414D-9F4B-59C7F6E64999}">
  <ds:schemaRefs>
    <ds:schemaRef ds:uri="http://purl.org/dc/terms/"/>
    <ds:schemaRef ds:uri="http://schemas.openxmlformats.org/package/2006/metadata/core-properties"/>
    <ds:schemaRef ds:uri="http://schemas.microsoft.com/office/2006/documentManagement/types"/>
    <ds:schemaRef ds:uri="8ec32435-9101-4c97-8a3c-ccfc4b09d27a"/>
    <ds:schemaRef ds:uri="59dd4d79-eaed-405c-a9be-4de5bf999382"/>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0CA85AF-B6F2-4D7F-B372-B3030B8C34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Adatis%20Slide%20Template</Template>
  <TotalTime>20201</TotalTime>
  <Words>6022</Words>
  <Application>Microsoft Office PowerPoint</Application>
  <PresentationFormat>Widescreen</PresentationFormat>
  <Paragraphs>453</Paragraphs>
  <Slides>41</Slides>
  <Notes>41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Segoe UI</vt:lpstr>
      <vt:lpstr>Segoe UI Light</vt:lpstr>
      <vt:lpstr>Trebuchet MS</vt:lpstr>
      <vt:lpstr>Wingdings 3</vt:lpstr>
      <vt:lpstr>Adatis</vt:lpstr>
      <vt:lpstr>Blank Accent Color</vt:lpstr>
      <vt:lpstr>PowerPoint Presentation</vt:lpstr>
      <vt:lpstr>PowerPoint Presentation</vt:lpstr>
      <vt:lpstr>PowerPoint Presentation</vt:lpstr>
      <vt:lpstr>PowerPoint Presentation</vt:lpstr>
      <vt:lpstr>PowerPoint Presentation</vt:lpstr>
      <vt:lpstr>Traditional Warehouse Architecture</vt:lpstr>
      <vt:lpstr>ETL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vt:lpstr>
      <vt:lpstr>PowerPoint Presentation</vt:lpstr>
      <vt:lpstr>PowerPoint Presentation</vt:lpstr>
      <vt:lpstr>PowerPoint Presentation</vt:lpstr>
      <vt:lpstr>PowerPoint Presentation</vt:lpstr>
      <vt:lpstr>PowerPoint Presentation</vt:lpstr>
      <vt:lpstr>PowerPoint Presentation</vt:lpstr>
      <vt:lpstr>Demo</vt:lpstr>
      <vt:lpstr>PowerPoint Presentation</vt:lpstr>
      <vt:lpstr>PowerPoint Presentation</vt:lpstr>
      <vt:lpstr>PowerPoint Presentation</vt:lpstr>
      <vt:lpstr>PowerPoint Presentation</vt:lpstr>
      <vt:lpstr>PowerPoint Presentation</vt:lpstr>
      <vt:lpstr>What’s Missing?</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Whiteley</dc:creator>
  <cp:lastModifiedBy>Simon Whiteley</cp:lastModifiedBy>
  <cp:revision>61</cp:revision>
  <cp:lastPrinted>2014-10-02T16:18:04Z</cp:lastPrinted>
  <dcterms:created xsi:type="dcterms:W3CDTF">2016-03-04T09:31:03Z</dcterms:created>
  <dcterms:modified xsi:type="dcterms:W3CDTF">2016-05-13T09:35:37Z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0x01010060F3A86575F05E41AC53005D36C6D02B</vt:lpwstr>
  </property>
  <property fmtid="{D5CDD505-2E9C-101B-9397-08002B2CF9AE}" pid="3" name="Tfs.IsStoryboard">
    <vt:bool>true</vt:bool>
  </property>
  <property fmtid="{D5CDD505-2E9C-101B-9397-08002B2CF9AE}" pid="4" name="Tfs.LastKnownPath">
    <vt:lpwstr>https://d.docs.live.net/e48bf1a18ce7f51a/Adatis/Conferences/Warehouse%20of%20the%20Future%20-%20w%20notes.pptx</vt:lpwstr>
  </property>
</Properties>
</file>